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64" r:id="rId2"/>
    <p:sldId id="256" r:id="rId3"/>
    <p:sldId id="263" r:id="rId4"/>
    <p:sldId id="273" r:id="rId5"/>
    <p:sldId id="295" r:id="rId6"/>
    <p:sldId id="288" r:id="rId7"/>
    <p:sldId id="289" r:id="rId8"/>
    <p:sldId id="259" r:id="rId9"/>
    <p:sldId id="262" r:id="rId10"/>
    <p:sldId id="265" r:id="rId11"/>
    <p:sldId id="266" r:id="rId12"/>
    <p:sldId id="302" r:id="rId13"/>
    <p:sldId id="267" r:id="rId14"/>
    <p:sldId id="303" r:id="rId15"/>
    <p:sldId id="298" r:id="rId16"/>
    <p:sldId id="299" r:id="rId17"/>
    <p:sldId id="300" r:id="rId18"/>
    <p:sldId id="301" r:id="rId19"/>
    <p:sldId id="290" r:id="rId20"/>
    <p:sldId id="291" r:id="rId21"/>
    <p:sldId id="292" r:id="rId22"/>
    <p:sldId id="29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Lst>
  <p:sldSz cx="9144000" cy="6858000" type="screen4x3"/>
  <p:notesSz cx="6858000" cy="9544050"/>
  <p:defaultTextStyle>
    <a:defPPr>
      <a:defRPr lang="cs-CZ"/>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00"/>
    <a:srgbClr val="33CC33"/>
    <a:srgbClr val="99FF66"/>
    <a:srgbClr val="CC0000"/>
    <a:srgbClr val="FF9900"/>
    <a:srgbClr val="008000"/>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p:scale>
          <a:sx n="66" d="100"/>
          <a:sy n="66" d="100"/>
        </p:scale>
        <p:origin x="-2058"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91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77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24579" name="Rectangle 3"/>
          <p:cNvSpPr>
            <a:spLocks noGrp="1" noChangeArrowheads="1"/>
          </p:cNvSpPr>
          <p:nvPr>
            <p:ph type="dt" sz="quarter" idx="1"/>
          </p:nvPr>
        </p:nvSpPr>
        <p:spPr bwMode="auto">
          <a:xfrm>
            <a:off x="3886200" y="0"/>
            <a:ext cx="2971800" cy="477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24580" name="Rectangle 4"/>
          <p:cNvSpPr>
            <a:spLocks noGrp="1" noChangeArrowheads="1"/>
          </p:cNvSpPr>
          <p:nvPr>
            <p:ph type="ftr" sz="quarter" idx="2"/>
          </p:nvPr>
        </p:nvSpPr>
        <p:spPr bwMode="auto">
          <a:xfrm>
            <a:off x="0" y="9066213"/>
            <a:ext cx="2971800" cy="4778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24581" name="Rectangle 5"/>
          <p:cNvSpPr>
            <a:spLocks noGrp="1" noChangeArrowheads="1"/>
          </p:cNvSpPr>
          <p:nvPr>
            <p:ph type="sldNum" sz="quarter" idx="3"/>
          </p:nvPr>
        </p:nvSpPr>
        <p:spPr bwMode="auto">
          <a:xfrm>
            <a:off x="3886200" y="9066213"/>
            <a:ext cx="2971800" cy="4778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50FCA40-2C01-45E5-A5A8-2A1AB8ACA580}" type="slidenum">
              <a:rPr lang="cs-CZ"/>
              <a:pPr>
                <a:defRPr/>
              </a:pPr>
              <a:t>‹#›</a:t>
            </a:fld>
            <a:endParaRPr lang="cs-CZ"/>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6DE7075B-D775-4F03-B382-3B0E7AF33887}"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6E90715F-5778-41D4-B9FD-C794559206CD}"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4984B52C-3864-4CC3-ABF9-2B523959C53B}"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1039B8B4-5A12-4412-B891-393ECFB7FCBA}"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6ED02B91-69AF-4E0D-889B-4874CEC474BB}"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1AF653BC-A379-4B65-82A9-8324526484A4}"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AEC1D3A2-5579-45BA-A0E4-776DDF8431D9}"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BA514200-BF22-4CCB-BF41-651E75FE8804}"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9812FA9A-F737-43AF-96DF-84432F9DEADA}"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22EC387E-832E-4BBB-8A27-D87268407385}"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1811F24C-FD60-447F-8799-467D21298D6E}"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cs-CZ"/>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cs-CZ"/>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55EA814-9C4E-4FE5-8274-A6F9026D8EF6}"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Dokument_aplikace_Microsoft_Office_Word_97-_20033.doc"/><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Dokument_aplikace_Microsoft_Office_Word_97-_20034.doc"/><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Dokument_aplikace_Microsoft_Office_Word_97-_20035.doc"/></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oleObject" Target="../embeddings/Dokument_aplikace_Microsoft_Office_Word_97-_20036.doc"/><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Dokument_aplikace_Microsoft_Office_Word_97-_20037.doc"/><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Dokument_aplikace_Microsoft_Office_Word_97-_20038.doc"/><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Dokument_aplikace_Microsoft_Office_Word_97-_20031.doc"/><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Dokument_aplikace_Microsoft_Office_Word_97-_20032.doc"/></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1143000" y="838200"/>
            <a:ext cx="6477000" cy="2862263"/>
          </a:xfrm>
          <a:prstGeom prst="rect">
            <a:avLst/>
          </a:prstGeom>
          <a:noFill/>
          <a:ln w="9525">
            <a:noFill/>
            <a:miter lim="800000"/>
            <a:headEnd/>
            <a:tailEnd/>
          </a:ln>
        </p:spPr>
        <p:txBody>
          <a:bodyPr>
            <a:spAutoFit/>
          </a:bodyPr>
          <a:lstStyle/>
          <a:p>
            <a:pPr algn="ctr">
              <a:spcBef>
                <a:spcPct val="50000"/>
              </a:spcBef>
            </a:pPr>
            <a:r>
              <a:rPr lang="cs-CZ" sz="7200">
                <a:solidFill>
                  <a:srgbClr val="008000"/>
                </a:solidFill>
              </a:rPr>
              <a:t>FILTRATION</a:t>
            </a:r>
          </a:p>
          <a:p>
            <a:pPr algn="ctr">
              <a:spcBef>
                <a:spcPct val="50000"/>
              </a:spcBef>
            </a:pPr>
            <a:r>
              <a:rPr lang="cs-CZ" sz="7200">
                <a:solidFill>
                  <a:srgbClr val="008000"/>
                </a:solidFill>
              </a:rPr>
              <a:t>PART 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52400" y="1066800"/>
            <a:ext cx="8839200" cy="2928938"/>
          </a:xfrm>
          <a:prstGeom prst="rect">
            <a:avLst/>
          </a:prstGeom>
          <a:noFill/>
          <a:ln w="9525">
            <a:noFill/>
            <a:miter lim="800000"/>
            <a:headEnd/>
            <a:tailEnd/>
          </a:ln>
        </p:spPr>
        <p:txBody>
          <a:bodyPr>
            <a:spAutoFit/>
          </a:bodyPr>
          <a:lstStyle/>
          <a:p>
            <a:pPr>
              <a:spcBef>
                <a:spcPct val="50000"/>
              </a:spcBef>
            </a:pPr>
            <a:r>
              <a:rPr lang="cs-CZ"/>
              <a:t>Pressure drop </a:t>
            </a:r>
          </a:p>
          <a:p>
            <a:pPr>
              <a:spcBef>
                <a:spcPct val="50000"/>
              </a:spcBef>
            </a:pPr>
            <a:r>
              <a:rPr lang="cs-CZ" sz="1800"/>
              <a:t>Pressure drop indicates the restance to flow. It is defined as a difference between the pressure of flowing media upstream and downstream of the filter. For expression of pressure drop is necessary to assign air flow or air velocity (linear relation).</a:t>
            </a:r>
          </a:p>
          <a:p>
            <a:pPr>
              <a:spcBef>
                <a:spcPct val="50000"/>
              </a:spcBef>
            </a:pPr>
            <a:r>
              <a:rPr lang="cs-CZ" sz="1800">
                <a:sym typeface="Symbol" pitchFamily="18" charset="2"/>
              </a:rPr>
              <a:t>   </a:t>
            </a:r>
            <a:r>
              <a:rPr lang="cs-CZ">
                <a:sym typeface="Symbol" pitchFamily="18" charset="2"/>
              </a:rPr>
              <a:t>p = p</a:t>
            </a:r>
            <a:r>
              <a:rPr lang="cs-CZ" baseline="-25000">
                <a:sym typeface="Symbol" pitchFamily="18" charset="2"/>
              </a:rPr>
              <a:t>1 </a:t>
            </a:r>
            <a:r>
              <a:rPr lang="cs-CZ">
                <a:sym typeface="Symbol" pitchFamily="18" charset="2"/>
              </a:rPr>
              <a:t>- p</a:t>
            </a:r>
            <a:r>
              <a:rPr lang="cs-CZ" baseline="-25000">
                <a:sym typeface="Symbol" pitchFamily="18" charset="2"/>
              </a:rPr>
              <a:t>2,</a:t>
            </a:r>
            <a:r>
              <a:rPr lang="cs-CZ" sz="1800" baseline="-25000">
                <a:sym typeface="Symbol" pitchFamily="18" charset="2"/>
              </a:rPr>
              <a:t> 		</a:t>
            </a:r>
            <a:r>
              <a:rPr lang="cs-CZ" sz="1800">
                <a:sym typeface="Symbol" pitchFamily="18" charset="2"/>
              </a:rPr>
              <a:t>where p</a:t>
            </a:r>
            <a:r>
              <a:rPr lang="cs-CZ" sz="1800" baseline="-25000">
                <a:sym typeface="Symbol" pitchFamily="18" charset="2"/>
              </a:rPr>
              <a:t>1</a:t>
            </a:r>
            <a:r>
              <a:rPr lang="cs-CZ" sz="1800">
                <a:sym typeface="Symbol" pitchFamily="18" charset="2"/>
              </a:rPr>
              <a:t> is pressure drop upstream and p</a:t>
            </a:r>
            <a:r>
              <a:rPr lang="cs-CZ" sz="1800" baseline="-25000">
                <a:sym typeface="Symbol" pitchFamily="18" charset="2"/>
              </a:rPr>
              <a:t>2 </a:t>
            </a:r>
            <a:r>
              <a:rPr lang="cs-CZ" sz="1800">
                <a:sym typeface="Symbol" pitchFamily="18" charset="2"/>
              </a:rPr>
              <a:t>downstream 				of the filter. Pressure drop is changed during the filtration 				proces </a:t>
            </a:r>
            <a:r>
              <a:rPr lang="cs-CZ" sz="1800"/>
              <a:t>(see chapter 6.3.4 Nonstationary filtration).</a:t>
            </a:r>
          </a:p>
          <a:p>
            <a:pPr>
              <a:spcBef>
                <a:spcPct val="50000"/>
              </a:spcBef>
            </a:pPr>
            <a:endParaRPr lang="cs-CZ" sz="1800"/>
          </a:p>
        </p:txBody>
      </p:sp>
      <p:sp>
        <p:nvSpPr>
          <p:cNvPr id="18435" name="Text Box 3"/>
          <p:cNvSpPr txBox="1">
            <a:spLocks noChangeArrowheads="1"/>
          </p:cNvSpPr>
          <p:nvPr/>
        </p:nvSpPr>
        <p:spPr bwMode="auto">
          <a:xfrm>
            <a:off x="533400" y="304800"/>
            <a:ext cx="8229600" cy="457200"/>
          </a:xfrm>
          <a:prstGeom prst="rect">
            <a:avLst/>
          </a:prstGeom>
          <a:noFill/>
          <a:ln w="9525">
            <a:noFill/>
            <a:miter lim="800000"/>
            <a:headEnd/>
            <a:tailEnd/>
          </a:ln>
        </p:spPr>
        <p:txBody>
          <a:bodyPr>
            <a:spAutoFit/>
          </a:bodyPr>
          <a:lstStyle/>
          <a:p>
            <a:pPr>
              <a:spcBef>
                <a:spcPct val="50000"/>
              </a:spcBef>
            </a:pPr>
            <a:r>
              <a:rPr lang="cs-CZ" b="1">
                <a:solidFill>
                  <a:srgbClr val="008000"/>
                </a:solidFill>
              </a:rPr>
              <a:t>Filtration properties – output of the filtration process II.</a:t>
            </a:r>
          </a:p>
        </p:txBody>
      </p:sp>
      <p:sp>
        <p:nvSpPr>
          <p:cNvPr id="18436" name="Rectangle 4"/>
          <p:cNvSpPr>
            <a:spLocks noChangeArrowheads="1"/>
          </p:cNvSpPr>
          <p:nvPr/>
        </p:nvSpPr>
        <p:spPr bwMode="auto">
          <a:xfrm>
            <a:off x="4019550" y="3186113"/>
            <a:ext cx="9144000" cy="0"/>
          </a:xfrm>
          <a:prstGeom prst="rect">
            <a:avLst/>
          </a:prstGeom>
          <a:noFill/>
          <a:ln w="9525">
            <a:noFill/>
            <a:miter lim="800000"/>
            <a:headEnd/>
            <a:tailEnd/>
          </a:ln>
        </p:spPr>
        <p:txBody>
          <a:bodyPr>
            <a:spAutoFit/>
          </a:bodyPr>
          <a:lstStyle/>
          <a:p>
            <a:endParaRPr lang="cs-CZ"/>
          </a:p>
        </p:txBody>
      </p:sp>
      <p:sp>
        <p:nvSpPr>
          <p:cNvPr id="18437" name="Text Box 8"/>
          <p:cNvSpPr txBox="1">
            <a:spLocks noChangeArrowheads="1"/>
          </p:cNvSpPr>
          <p:nvPr/>
        </p:nvSpPr>
        <p:spPr bwMode="auto">
          <a:xfrm>
            <a:off x="609600" y="5029200"/>
            <a:ext cx="8001000" cy="396875"/>
          </a:xfrm>
          <a:prstGeom prst="rect">
            <a:avLst/>
          </a:prstGeom>
          <a:noFill/>
          <a:ln w="9525">
            <a:noFill/>
            <a:miter lim="800000"/>
            <a:headEnd/>
            <a:tailEnd/>
          </a:ln>
        </p:spPr>
        <p:txBody>
          <a:bodyPr>
            <a:spAutoFit/>
          </a:bodyPr>
          <a:lstStyle/>
          <a:p>
            <a:pPr>
              <a:spcBef>
                <a:spcPct val="50000"/>
              </a:spcBef>
            </a:pPr>
            <a:endParaRPr lang="cs-CZ" sz="2000"/>
          </a:p>
        </p:txBody>
      </p:sp>
      <p:sp>
        <p:nvSpPr>
          <p:cNvPr id="18438" name="Text Box 11"/>
          <p:cNvSpPr txBox="1">
            <a:spLocks noChangeArrowheads="1"/>
          </p:cNvSpPr>
          <p:nvPr/>
        </p:nvSpPr>
        <p:spPr bwMode="auto">
          <a:xfrm>
            <a:off x="2362200" y="2971800"/>
            <a:ext cx="3657600" cy="1189038"/>
          </a:xfrm>
          <a:prstGeom prst="rect">
            <a:avLst/>
          </a:prstGeom>
          <a:noFill/>
          <a:ln w="9525">
            <a:noFill/>
            <a:miter lim="800000"/>
            <a:headEnd/>
            <a:tailEnd/>
          </a:ln>
        </p:spPr>
        <p:txBody>
          <a:bodyPr>
            <a:spAutoFit/>
          </a:bodyPr>
          <a:lstStyle/>
          <a:p>
            <a:pPr>
              <a:spcBef>
                <a:spcPct val="50000"/>
              </a:spcBef>
            </a:pPr>
            <a:endParaRPr lang="cs-CZ" sz="7200"/>
          </a:p>
        </p:txBody>
      </p:sp>
      <p:sp>
        <p:nvSpPr>
          <p:cNvPr id="18439" name="Text Box 13"/>
          <p:cNvSpPr txBox="1">
            <a:spLocks noChangeArrowheads="1"/>
          </p:cNvSpPr>
          <p:nvPr/>
        </p:nvSpPr>
        <p:spPr bwMode="auto">
          <a:xfrm>
            <a:off x="152400" y="3898900"/>
            <a:ext cx="8839200" cy="2654300"/>
          </a:xfrm>
          <a:prstGeom prst="rect">
            <a:avLst/>
          </a:prstGeom>
          <a:noFill/>
          <a:ln w="9525">
            <a:noFill/>
            <a:miter lim="800000"/>
            <a:headEnd/>
            <a:tailEnd/>
          </a:ln>
        </p:spPr>
        <p:txBody>
          <a:bodyPr>
            <a:spAutoFit/>
          </a:bodyPr>
          <a:lstStyle/>
          <a:p>
            <a:pPr>
              <a:spcBef>
                <a:spcPct val="50000"/>
              </a:spcBef>
            </a:pPr>
            <a:r>
              <a:rPr lang="cs-CZ"/>
              <a:t>Filter lifetime</a:t>
            </a:r>
          </a:p>
          <a:p>
            <a:pPr>
              <a:spcBef>
                <a:spcPct val="50000"/>
              </a:spcBef>
            </a:pPr>
            <a:r>
              <a:rPr lang="cs-CZ" sz="1800"/>
              <a:t>Filter lifetime determines the time when the filter must be removed. It is defined as a time or as an amount of the filtered particles, which are loaded into the filter until the filter is full. </a:t>
            </a:r>
          </a:p>
          <a:p>
            <a:pPr>
              <a:spcBef>
                <a:spcPct val="50000"/>
              </a:spcBef>
            </a:pPr>
            <a:r>
              <a:rPr lang="cs-CZ" sz="1800"/>
              <a:t>According to EN 779 standard the filter lifetime is defined as a „Dust holding capacity“:</a:t>
            </a:r>
          </a:p>
          <a:p>
            <a:pPr>
              <a:spcBef>
                <a:spcPct val="50000"/>
              </a:spcBef>
            </a:pPr>
            <a:r>
              <a:rPr lang="cs-CZ" sz="1800"/>
              <a:t>    </a:t>
            </a:r>
            <a:r>
              <a:rPr lang="cs-CZ"/>
              <a:t>J = E</a:t>
            </a:r>
            <a:r>
              <a:rPr lang="cs-CZ" baseline="-25000"/>
              <a:t>s</a:t>
            </a:r>
            <a:r>
              <a:rPr lang="cs-CZ"/>
              <a:t>.m</a:t>
            </a:r>
            <a:r>
              <a:rPr lang="cs-CZ" baseline="-25000"/>
              <a:t>p</a:t>
            </a:r>
            <a:r>
              <a:rPr lang="cs-CZ" sz="1800" baseline="-25000"/>
              <a:t>		</a:t>
            </a:r>
            <a:r>
              <a:rPr lang="cs-CZ" sz="1800"/>
              <a:t>where E</a:t>
            </a:r>
            <a:r>
              <a:rPr lang="cs-CZ" sz="1800" baseline="-25000"/>
              <a:t>s</a:t>
            </a:r>
            <a:r>
              <a:rPr lang="cs-CZ" sz="1800"/>
              <a:t> is mean filter efficiency and m</a:t>
            </a:r>
            <a:r>
              <a:rPr lang="cs-CZ" sz="1800" baseline="-25000"/>
              <a:t>p</a:t>
            </a:r>
            <a:r>
              <a:rPr lang="cs-CZ" sz="1800"/>
              <a:t> is the amount of the 			particles loaded into the filter until the final pressure drop (250 			or 400 Pa) was reached</a:t>
            </a:r>
          </a:p>
        </p:txBody>
      </p:sp>
      <p:sp>
        <p:nvSpPr>
          <p:cNvPr id="18440" name="AutoShape 14"/>
          <p:cNvSpPr>
            <a:spLocks noChangeArrowheads="1"/>
          </p:cNvSpPr>
          <p:nvPr/>
        </p:nvSpPr>
        <p:spPr bwMode="auto">
          <a:xfrm>
            <a:off x="228600" y="2667000"/>
            <a:ext cx="1981200" cy="685800"/>
          </a:xfrm>
          <a:prstGeom prst="roundRect">
            <a:avLst>
              <a:gd name="adj" fmla="val 16667"/>
            </a:avLst>
          </a:prstGeom>
          <a:noFill/>
          <a:ln w="9525">
            <a:solidFill>
              <a:schemeClr val="tx1"/>
            </a:solidFill>
            <a:round/>
            <a:headEnd/>
            <a:tailEnd/>
          </a:ln>
        </p:spPr>
        <p:txBody>
          <a:bodyPr wrap="none" anchor="ctr"/>
          <a:lstStyle/>
          <a:p>
            <a:endParaRPr lang="cs-CZ"/>
          </a:p>
        </p:txBody>
      </p:sp>
      <p:sp>
        <p:nvSpPr>
          <p:cNvPr id="18441" name="AutoShape 15"/>
          <p:cNvSpPr>
            <a:spLocks noChangeArrowheads="1"/>
          </p:cNvSpPr>
          <p:nvPr/>
        </p:nvSpPr>
        <p:spPr bwMode="auto">
          <a:xfrm>
            <a:off x="381000" y="5486400"/>
            <a:ext cx="1447800" cy="685800"/>
          </a:xfrm>
          <a:prstGeom prst="roundRect">
            <a:avLst>
              <a:gd name="adj" fmla="val 16667"/>
            </a:avLst>
          </a:prstGeom>
          <a:noFill/>
          <a:ln w="9525">
            <a:solidFill>
              <a:schemeClr val="tx1"/>
            </a:solidFill>
            <a:round/>
            <a:headEnd/>
            <a:tailEnd/>
          </a:ln>
        </p:spPr>
        <p:txBody>
          <a:bodyPr wrap="none" anchor="ctr"/>
          <a:lstStyle/>
          <a:p>
            <a:endParaRPr lang="cs-CZ"/>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2"/>
          <p:cNvSpPr txBox="1">
            <a:spLocks noChangeArrowheads="1"/>
          </p:cNvSpPr>
          <p:nvPr/>
        </p:nvSpPr>
        <p:spPr bwMode="auto">
          <a:xfrm>
            <a:off x="228600" y="838200"/>
            <a:ext cx="8763000" cy="5726113"/>
          </a:xfrm>
          <a:prstGeom prst="rect">
            <a:avLst/>
          </a:prstGeom>
          <a:noFill/>
          <a:ln w="9525">
            <a:noFill/>
            <a:miter lim="800000"/>
            <a:headEnd/>
            <a:tailEnd/>
          </a:ln>
        </p:spPr>
        <p:txBody>
          <a:bodyPr>
            <a:spAutoFit/>
          </a:bodyPr>
          <a:lstStyle/>
          <a:p>
            <a:pPr>
              <a:spcBef>
                <a:spcPct val="50000"/>
              </a:spcBef>
            </a:pPr>
            <a:r>
              <a:rPr lang="cs-CZ"/>
              <a:t>Other properties I.</a:t>
            </a:r>
          </a:p>
          <a:p>
            <a:pPr>
              <a:spcBef>
                <a:spcPct val="50000"/>
              </a:spcBef>
            </a:pPr>
            <a:r>
              <a:rPr lang="cs-CZ" sz="2000"/>
              <a:t>Permeability</a:t>
            </a:r>
          </a:p>
          <a:p>
            <a:pPr>
              <a:spcBef>
                <a:spcPct val="50000"/>
              </a:spcBef>
            </a:pPr>
            <a:r>
              <a:rPr lang="cs-CZ" sz="1800"/>
              <a:t>It is the ability of a material to allow the passage of a liquid or gas through porous material. It is possible to find more defininitions, whic depend on the level of simplification:</a:t>
            </a:r>
          </a:p>
          <a:p>
            <a:pPr>
              <a:spcBef>
                <a:spcPct val="50000"/>
              </a:spcBef>
            </a:pPr>
            <a:r>
              <a:rPr lang="cs-CZ" sz="1800"/>
              <a:t>1) According to EDANA 140.1 standard it is defined by formula:</a:t>
            </a:r>
          </a:p>
          <a:p>
            <a:pPr>
              <a:spcBef>
                <a:spcPct val="50000"/>
              </a:spcBef>
            </a:pPr>
            <a:r>
              <a:rPr lang="cs-CZ" sz="1800"/>
              <a:t>			where M</a:t>
            </a:r>
            <a:r>
              <a:rPr lang="cs-CZ" sz="1800" baseline="-25000"/>
              <a:t>s</a:t>
            </a:r>
            <a:r>
              <a:rPr lang="cs-CZ" sz="1800"/>
              <a:t> is permeability (l/dm</a:t>
            </a:r>
            <a:r>
              <a:rPr lang="cs-CZ" sz="1800" baseline="30000"/>
              <a:t>2</a:t>
            </a:r>
            <a:r>
              <a:rPr lang="cs-CZ" sz="1800"/>
              <a:t>/min), Q is the flow 				(l/min)and A is the filter surface. Permeability is tested with the pressure drop 196 Pa (98,1 Pa for some standards)</a:t>
            </a:r>
          </a:p>
          <a:p>
            <a:pPr>
              <a:spcBef>
                <a:spcPct val="50000"/>
              </a:spcBef>
            </a:pPr>
            <a:r>
              <a:rPr lang="cs-CZ" sz="1800"/>
              <a:t>2) According to the Darcy´s law the permeability is defined by formula:</a:t>
            </a:r>
          </a:p>
          <a:p>
            <a:pPr>
              <a:spcBef>
                <a:spcPct val="50000"/>
              </a:spcBef>
            </a:pPr>
            <a:r>
              <a:rPr lang="cs-CZ" sz="1800"/>
              <a:t>			where K is permeability (m/Pa/sec) and </a:t>
            </a:r>
            <a:r>
              <a:rPr lang="cs-CZ" sz="1800">
                <a:sym typeface="Symbol" pitchFamily="18" charset="2"/>
              </a:rPr>
              <a:t>p is the pressure 				drop (Pa).</a:t>
            </a:r>
          </a:p>
          <a:p>
            <a:pPr>
              <a:spcBef>
                <a:spcPct val="50000"/>
              </a:spcBef>
            </a:pPr>
            <a:r>
              <a:rPr lang="cs-CZ" sz="1800">
                <a:sym typeface="Symbol" pitchFamily="18" charset="2"/>
              </a:rPr>
              <a:t>3) According to the Darcy,s law is possible to define permeability as a „permeability coefficient“ defined by formula:</a:t>
            </a:r>
            <a:r>
              <a:rPr lang="cs-CZ" sz="1800"/>
              <a:t>  </a:t>
            </a:r>
          </a:p>
          <a:p>
            <a:pPr>
              <a:spcBef>
                <a:spcPct val="50000"/>
              </a:spcBef>
            </a:pPr>
            <a:r>
              <a:rPr lang="cs-CZ" sz="1800"/>
              <a:t>			where k</a:t>
            </a:r>
            <a:r>
              <a:rPr lang="cs-CZ" sz="1800" baseline="-25000"/>
              <a:t>1</a:t>
            </a:r>
            <a:r>
              <a:rPr lang="cs-CZ" sz="1800"/>
              <a:t> is the permeability coefficient (m</a:t>
            </a:r>
            <a:r>
              <a:rPr lang="cs-CZ" sz="1800" baseline="30000"/>
              <a:t>2</a:t>
            </a:r>
            <a:r>
              <a:rPr lang="cs-CZ" sz="1800"/>
              <a:t>), </a:t>
            </a:r>
            <a:r>
              <a:rPr lang="cs-CZ" sz="1800">
                <a:sym typeface="Symbol" pitchFamily="18" charset="2"/>
              </a:rPr>
              <a:t> is the 				dynamic viskosity (Pa.sec), </a:t>
            </a:r>
            <a:r>
              <a:rPr lang="cs-CZ" sz="1800"/>
              <a:t>and h (m) is the thickness of  the 			filter.	</a:t>
            </a:r>
          </a:p>
        </p:txBody>
      </p:sp>
      <p:sp>
        <p:nvSpPr>
          <p:cNvPr id="4102" name="Text Box 3"/>
          <p:cNvSpPr txBox="1">
            <a:spLocks noChangeArrowheads="1"/>
          </p:cNvSpPr>
          <p:nvPr/>
        </p:nvSpPr>
        <p:spPr bwMode="auto">
          <a:xfrm>
            <a:off x="304800" y="152400"/>
            <a:ext cx="8686800" cy="457200"/>
          </a:xfrm>
          <a:prstGeom prst="rect">
            <a:avLst/>
          </a:prstGeom>
          <a:noFill/>
          <a:ln w="9525">
            <a:noFill/>
            <a:miter lim="800000"/>
            <a:headEnd/>
            <a:tailEnd/>
          </a:ln>
        </p:spPr>
        <p:txBody>
          <a:bodyPr>
            <a:spAutoFit/>
          </a:bodyPr>
          <a:lstStyle/>
          <a:p>
            <a:pPr>
              <a:spcBef>
                <a:spcPct val="50000"/>
              </a:spcBef>
            </a:pPr>
            <a:r>
              <a:rPr lang="cs-CZ" b="1">
                <a:solidFill>
                  <a:srgbClr val="008000"/>
                </a:solidFill>
              </a:rPr>
              <a:t>Filtration properties – output of the filtration process III.</a:t>
            </a:r>
          </a:p>
        </p:txBody>
      </p:sp>
      <p:sp>
        <p:nvSpPr>
          <p:cNvPr id="4103" name="Rectangle 4"/>
          <p:cNvSpPr>
            <a:spLocks noChangeArrowheads="1"/>
          </p:cNvSpPr>
          <p:nvPr/>
        </p:nvSpPr>
        <p:spPr bwMode="auto">
          <a:xfrm>
            <a:off x="4019550" y="3186113"/>
            <a:ext cx="9144000" cy="0"/>
          </a:xfrm>
          <a:prstGeom prst="rect">
            <a:avLst/>
          </a:prstGeom>
          <a:noFill/>
          <a:ln w="9525">
            <a:noFill/>
            <a:miter lim="800000"/>
            <a:headEnd/>
            <a:tailEnd/>
          </a:ln>
        </p:spPr>
        <p:txBody>
          <a:bodyPr>
            <a:spAutoFit/>
          </a:bodyPr>
          <a:lstStyle/>
          <a:p>
            <a:endParaRPr lang="cs-CZ"/>
          </a:p>
        </p:txBody>
      </p:sp>
      <p:graphicFrame>
        <p:nvGraphicFramePr>
          <p:cNvPr id="4098" name="Object 10"/>
          <p:cNvGraphicFramePr>
            <a:graphicFrameLocks noChangeAspect="1"/>
          </p:cNvGraphicFramePr>
          <p:nvPr/>
        </p:nvGraphicFramePr>
        <p:xfrm>
          <a:off x="1158875" y="2895600"/>
          <a:ext cx="933450" cy="642938"/>
        </p:xfrm>
        <a:graphic>
          <a:graphicData uri="http://schemas.openxmlformats.org/presentationml/2006/ole">
            <p:oleObj spid="_x0000_s4098" name="Rovnice" r:id="rId3" imgW="571320" imgH="393480" progId="Equation.3">
              <p:embed/>
            </p:oleObj>
          </a:graphicData>
        </a:graphic>
      </p:graphicFrame>
      <p:graphicFrame>
        <p:nvGraphicFramePr>
          <p:cNvPr id="4099" name="Object 11"/>
          <p:cNvGraphicFramePr>
            <a:graphicFrameLocks noChangeAspect="1"/>
          </p:cNvGraphicFramePr>
          <p:nvPr/>
        </p:nvGraphicFramePr>
        <p:xfrm>
          <a:off x="1176338" y="4289425"/>
          <a:ext cx="1206500" cy="684213"/>
        </p:xfrm>
        <a:graphic>
          <a:graphicData uri="http://schemas.openxmlformats.org/presentationml/2006/ole">
            <p:oleObj spid="_x0000_s4099" name="Rovnice" r:id="rId4" imgW="736560" imgH="419040" progId="Equation.3">
              <p:embed/>
            </p:oleObj>
          </a:graphicData>
        </a:graphic>
      </p:graphicFrame>
      <p:graphicFrame>
        <p:nvGraphicFramePr>
          <p:cNvPr id="4100" name="Object 12"/>
          <p:cNvGraphicFramePr>
            <a:graphicFrameLocks noChangeAspect="1"/>
          </p:cNvGraphicFramePr>
          <p:nvPr/>
        </p:nvGraphicFramePr>
        <p:xfrm>
          <a:off x="1241425" y="5640388"/>
          <a:ext cx="1187450" cy="684212"/>
        </p:xfrm>
        <a:graphic>
          <a:graphicData uri="http://schemas.openxmlformats.org/presentationml/2006/ole">
            <p:oleObj spid="_x0000_s4100" name="Rovnice" r:id="rId5" imgW="723600" imgH="419040" progId="Equation.3">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2"/>
          <p:cNvSpPr txBox="1">
            <a:spLocks noChangeArrowheads="1"/>
          </p:cNvSpPr>
          <p:nvPr/>
        </p:nvSpPr>
        <p:spPr bwMode="auto">
          <a:xfrm>
            <a:off x="304800" y="304800"/>
            <a:ext cx="8534400" cy="6280150"/>
          </a:xfrm>
          <a:prstGeom prst="rect">
            <a:avLst/>
          </a:prstGeom>
          <a:noFill/>
          <a:ln w="9525">
            <a:noFill/>
            <a:miter lim="800000"/>
            <a:headEnd/>
            <a:tailEnd/>
          </a:ln>
        </p:spPr>
        <p:txBody>
          <a:bodyPr>
            <a:spAutoFit/>
          </a:bodyPr>
          <a:lstStyle/>
          <a:p>
            <a:pPr>
              <a:spcBef>
                <a:spcPct val="50000"/>
              </a:spcBef>
            </a:pPr>
            <a:r>
              <a:rPr lang="cs-CZ" sz="1800"/>
              <a:t>4. According Hagen-Dupuit-D´Arcy´s model is permeability defined as:</a:t>
            </a:r>
          </a:p>
          <a:p>
            <a:pPr>
              <a:spcBef>
                <a:spcPct val="50000"/>
              </a:spcBef>
            </a:pPr>
            <a:endParaRPr lang="cs-CZ" sz="1800"/>
          </a:p>
          <a:p>
            <a:pPr>
              <a:spcBef>
                <a:spcPct val="50000"/>
              </a:spcBef>
            </a:pPr>
            <a:endParaRPr lang="cs-CZ" sz="1800"/>
          </a:p>
          <a:p>
            <a:pPr>
              <a:spcBef>
                <a:spcPct val="50000"/>
              </a:spcBef>
            </a:pPr>
            <a:r>
              <a:rPr lang="cs-CZ" sz="1800"/>
              <a:t>where K</a:t>
            </a:r>
            <a:r>
              <a:rPr lang="cs-CZ" sz="1800" baseline="-25000"/>
              <a:t>3</a:t>
            </a:r>
            <a:r>
              <a:rPr lang="cs-CZ" sz="1800"/>
              <a:t> is permeability coefficient and C is form coefficient.</a:t>
            </a:r>
          </a:p>
          <a:p>
            <a:pPr>
              <a:spcBef>
                <a:spcPct val="50000"/>
              </a:spcBef>
            </a:pPr>
            <a:r>
              <a:rPr lang="cs-CZ" sz="1800"/>
              <a:t>This model is suitable for higher flow of viscose liquid (such as water etc…). When we compare HDD model with D´Arcy´s law, the main difference is nonlinear relation between flow and pressure drop. </a:t>
            </a:r>
          </a:p>
          <a:p>
            <a:pPr>
              <a:spcBef>
                <a:spcPct val="50000"/>
              </a:spcBef>
            </a:pPr>
            <a:endParaRPr lang="cs-CZ" sz="1800"/>
          </a:p>
          <a:p>
            <a:pPr>
              <a:spcBef>
                <a:spcPct val="50000"/>
              </a:spcBef>
            </a:pPr>
            <a:r>
              <a:rPr lang="cs-CZ" sz="1800" b="1"/>
              <a:t>Permeabilityof laminated textiles</a:t>
            </a:r>
          </a:p>
          <a:p>
            <a:pPr>
              <a:spcBef>
                <a:spcPct val="50000"/>
              </a:spcBef>
            </a:pPr>
            <a:r>
              <a:rPr lang="cs-CZ" sz="1800"/>
              <a:t>For simple D´Arcy´s law it is possible to deduce relation between the permeability of one layer and more layers. For most of the applications we can assume that the flow through the laminated textile is the some as flow through one layer. Than the total pressure drop and total permeability are defined:</a:t>
            </a:r>
          </a:p>
          <a:p>
            <a:pPr>
              <a:spcBef>
                <a:spcPct val="50000"/>
              </a:spcBef>
            </a:pPr>
            <a:endParaRPr lang="cs-CZ" sz="1800"/>
          </a:p>
          <a:p>
            <a:pPr>
              <a:spcBef>
                <a:spcPct val="50000"/>
              </a:spcBef>
            </a:pPr>
            <a:r>
              <a:rPr lang="cs-CZ" sz="1800"/>
              <a:t>			and				,</a:t>
            </a:r>
          </a:p>
          <a:p>
            <a:pPr>
              <a:spcBef>
                <a:spcPct val="50000"/>
              </a:spcBef>
            </a:pPr>
            <a:endParaRPr lang="cs-CZ" sz="1800"/>
          </a:p>
          <a:p>
            <a:pPr>
              <a:spcBef>
                <a:spcPct val="50000"/>
              </a:spcBef>
            </a:pPr>
            <a:r>
              <a:rPr lang="cs-CZ" sz="1800"/>
              <a:t>where </a:t>
            </a:r>
            <a:r>
              <a:rPr lang="cs-CZ" sz="1800">
                <a:sym typeface="Symbol" pitchFamily="18" charset="2"/>
              </a:rPr>
              <a:t></a:t>
            </a:r>
            <a:r>
              <a:rPr lang="cs-CZ" sz="1800"/>
              <a:t>p</a:t>
            </a:r>
            <a:r>
              <a:rPr lang="cs-CZ" sz="1800" baseline="-25000"/>
              <a:t>i</a:t>
            </a:r>
            <a:r>
              <a:rPr lang="cs-CZ" sz="1800"/>
              <a:t> and K</a:t>
            </a:r>
            <a:r>
              <a:rPr lang="cs-CZ" sz="1800" baseline="-25000"/>
              <a:t>1i</a:t>
            </a:r>
            <a:r>
              <a:rPr lang="cs-CZ" sz="1800"/>
              <a:t> are pressure drop and peremability coefficients of each layers</a:t>
            </a:r>
          </a:p>
        </p:txBody>
      </p:sp>
      <p:sp>
        <p:nvSpPr>
          <p:cNvPr id="5126" name="Rectangle 6"/>
          <p:cNvSpPr>
            <a:spLocks noChangeArrowheads="1"/>
          </p:cNvSpPr>
          <p:nvPr/>
        </p:nvSpPr>
        <p:spPr bwMode="auto">
          <a:xfrm>
            <a:off x="3776663" y="3214688"/>
            <a:ext cx="9144000" cy="0"/>
          </a:xfrm>
          <a:prstGeom prst="rect">
            <a:avLst/>
          </a:prstGeom>
          <a:noFill/>
          <a:ln w="9525">
            <a:noFill/>
            <a:miter lim="800000"/>
            <a:headEnd/>
            <a:tailEnd/>
          </a:ln>
        </p:spPr>
        <p:txBody>
          <a:bodyPr>
            <a:spAutoFit/>
          </a:bodyPr>
          <a:lstStyle/>
          <a:p>
            <a:endParaRPr lang="cs-CZ"/>
          </a:p>
        </p:txBody>
      </p:sp>
      <p:graphicFrame>
        <p:nvGraphicFramePr>
          <p:cNvPr id="5122" name="Object 5"/>
          <p:cNvGraphicFramePr>
            <a:graphicFrameLocks noChangeAspect="1"/>
          </p:cNvGraphicFramePr>
          <p:nvPr/>
        </p:nvGraphicFramePr>
        <p:xfrm>
          <a:off x="2133600" y="865188"/>
          <a:ext cx="2514600" cy="676275"/>
        </p:xfrm>
        <a:graphic>
          <a:graphicData uri="http://schemas.openxmlformats.org/presentationml/2006/ole">
            <p:oleObj spid="_x0000_s5122" r:id="rId3" imgW="1587500" imgH="431800" progId="Equation.3">
              <p:embed/>
            </p:oleObj>
          </a:graphicData>
        </a:graphic>
      </p:graphicFrame>
      <p:graphicFrame>
        <p:nvGraphicFramePr>
          <p:cNvPr id="5123" name="Object 7"/>
          <p:cNvGraphicFramePr>
            <a:graphicFrameLocks noChangeAspect="1"/>
          </p:cNvGraphicFramePr>
          <p:nvPr/>
        </p:nvGraphicFramePr>
        <p:xfrm>
          <a:off x="1295400" y="5287963"/>
          <a:ext cx="1371600" cy="579437"/>
        </p:xfrm>
        <a:graphic>
          <a:graphicData uri="http://schemas.openxmlformats.org/presentationml/2006/ole">
            <p:oleObj spid="_x0000_s5123" name="Rovnice" r:id="rId4" imgW="812520" imgH="342720" progId="Equation.3">
              <p:embed/>
            </p:oleObj>
          </a:graphicData>
        </a:graphic>
      </p:graphicFrame>
      <p:graphicFrame>
        <p:nvGraphicFramePr>
          <p:cNvPr id="5124" name="Object 9"/>
          <p:cNvGraphicFramePr>
            <a:graphicFrameLocks noChangeAspect="1"/>
          </p:cNvGraphicFramePr>
          <p:nvPr/>
        </p:nvGraphicFramePr>
        <p:xfrm>
          <a:off x="3962400" y="5181600"/>
          <a:ext cx="1524000" cy="682625"/>
        </p:xfrm>
        <a:graphic>
          <a:graphicData uri="http://schemas.openxmlformats.org/presentationml/2006/ole">
            <p:oleObj spid="_x0000_s5124" name="Rovnice" r:id="rId5" imgW="965160" imgH="431640" progId="Equation.3">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28600" y="838200"/>
            <a:ext cx="8763000" cy="5727700"/>
          </a:xfrm>
          <a:prstGeom prst="rect">
            <a:avLst/>
          </a:prstGeom>
          <a:noFill/>
          <a:ln w="9525">
            <a:noFill/>
            <a:miter lim="800000"/>
            <a:headEnd/>
            <a:tailEnd/>
          </a:ln>
        </p:spPr>
        <p:txBody>
          <a:bodyPr>
            <a:spAutoFit/>
          </a:bodyPr>
          <a:lstStyle/>
          <a:p>
            <a:pPr marL="457200" indent="-457200">
              <a:spcBef>
                <a:spcPct val="50000"/>
              </a:spcBef>
            </a:pPr>
            <a:r>
              <a:rPr lang="en-US"/>
              <a:t>Other properties II.</a:t>
            </a:r>
          </a:p>
          <a:p>
            <a:pPr marL="457200" indent="-457200">
              <a:spcBef>
                <a:spcPct val="50000"/>
              </a:spcBef>
            </a:pPr>
            <a:r>
              <a:rPr lang="en-US" sz="2000"/>
              <a:t>Porosity and pore size</a:t>
            </a:r>
          </a:p>
          <a:p>
            <a:pPr marL="457200" indent="-457200">
              <a:spcBef>
                <a:spcPct val="50000"/>
              </a:spcBef>
            </a:pPr>
            <a:r>
              <a:rPr lang="en-US" sz="1800"/>
              <a:t>Porosity of porous medium is defined as a percentage of the porous material volume not occupied by fibers.</a:t>
            </a:r>
          </a:p>
          <a:p>
            <a:pPr marL="457200" indent="-457200">
              <a:spcBef>
                <a:spcPct val="50000"/>
              </a:spcBef>
            </a:pPr>
            <a:r>
              <a:rPr lang="en-US" sz="1800"/>
              <a:t>Very important is size or size distribution of pores, which depends on the pore definition and on the used test method. </a:t>
            </a:r>
          </a:p>
          <a:p>
            <a:pPr marL="457200" indent="-457200">
              <a:spcBef>
                <a:spcPct val="50000"/>
              </a:spcBef>
            </a:pPr>
            <a:r>
              <a:rPr lang="en-US" sz="1800"/>
              <a:t>Testing methods: </a:t>
            </a:r>
          </a:p>
          <a:p>
            <a:pPr marL="457200" indent="-457200">
              <a:spcBef>
                <a:spcPct val="50000"/>
              </a:spcBef>
              <a:buFontTx/>
              <a:buAutoNum type="arabicPeriod"/>
            </a:pPr>
            <a:r>
              <a:rPr lang="en-US" sz="1800"/>
              <a:t>Image analysis of 2D microscopic  wiew – direct method</a:t>
            </a:r>
          </a:p>
          <a:p>
            <a:pPr marL="457200" indent="-457200">
              <a:spcBef>
                <a:spcPct val="50000"/>
              </a:spcBef>
              <a:buFontTx/>
              <a:buAutoNum type="arabicPeriod"/>
            </a:pPr>
            <a:r>
              <a:rPr lang="en-US" sz="1800"/>
              <a:t>Sifting of defined particles through the textile</a:t>
            </a:r>
          </a:p>
          <a:p>
            <a:pPr marL="457200" indent="-457200">
              <a:spcBef>
                <a:spcPct val="50000"/>
              </a:spcBef>
              <a:buFontTx/>
              <a:buAutoNum type="arabicPeriod"/>
            </a:pPr>
            <a:r>
              <a:rPr lang="en-US" sz="1800"/>
              <a:t>Penetration of liquid agent into the textile – relation between pore size and surface tension of liquid. </a:t>
            </a:r>
          </a:p>
          <a:p>
            <a:pPr marL="457200" indent="-457200">
              <a:spcBef>
                <a:spcPct val="50000"/>
              </a:spcBef>
            </a:pPr>
            <a:r>
              <a:rPr lang="en-US" sz="1800"/>
              <a:t>	a) Wetting agent is pushed away from textile due to pressured ga</a:t>
            </a:r>
            <a:r>
              <a:rPr lang="cs-CZ" sz="1800"/>
              <a:t>s – Bubble point method</a:t>
            </a:r>
          </a:p>
          <a:p>
            <a:pPr marL="457200" indent="-457200">
              <a:spcBef>
                <a:spcPct val="50000"/>
              </a:spcBef>
            </a:pPr>
            <a:r>
              <a:rPr lang="cs-CZ" sz="1800"/>
              <a:t>	b) Non-wetting agent is pushed into the textile – Mercury porosimetry</a:t>
            </a:r>
            <a:endParaRPr lang="en-US" sz="1800"/>
          </a:p>
          <a:p>
            <a:pPr marL="457200" indent="-457200">
              <a:spcBef>
                <a:spcPct val="50000"/>
              </a:spcBef>
            </a:pPr>
            <a:r>
              <a:rPr lang="en-US" sz="1800"/>
              <a:t>For more informations see subject „High functional textiles“.</a:t>
            </a:r>
          </a:p>
        </p:txBody>
      </p:sp>
      <p:sp>
        <p:nvSpPr>
          <p:cNvPr id="19459" name="Text Box 3"/>
          <p:cNvSpPr txBox="1">
            <a:spLocks noChangeArrowheads="1"/>
          </p:cNvSpPr>
          <p:nvPr/>
        </p:nvSpPr>
        <p:spPr bwMode="auto">
          <a:xfrm>
            <a:off x="381000" y="228600"/>
            <a:ext cx="8382000" cy="457200"/>
          </a:xfrm>
          <a:prstGeom prst="rect">
            <a:avLst/>
          </a:prstGeom>
          <a:noFill/>
          <a:ln w="9525">
            <a:noFill/>
            <a:miter lim="800000"/>
            <a:headEnd/>
            <a:tailEnd/>
          </a:ln>
        </p:spPr>
        <p:txBody>
          <a:bodyPr>
            <a:spAutoFit/>
          </a:bodyPr>
          <a:lstStyle/>
          <a:p>
            <a:pPr>
              <a:spcBef>
                <a:spcPct val="50000"/>
              </a:spcBef>
            </a:pPr>
            <a:r>
              <a:rPr lang="cs-CZ" b="1">
                <a:solidFill>
                  <a:srgbClr val="008000"/>
                </a:solidFill>
              </a:rPr>
              <a:t>Filtration properties – output of the filtration process IV.</a:t>
            </a:r>
          </a:p>
        </p:txBody>
      </p:sp>
      <p:sp>
        <p:nvSpPr>
          <p:cNvPr id="19460" name="Rectangle 4"/>
          <p:cNvSpPr>
            <a:spLocks noChangeArrowheads="1"/>
          </p:cNvSpPr>
          <p:nvPr/>
        </p:nvSpPr>
        <p:spPr bwMode="auto">
          <a:xfrm>
            <a:off x="4019550" y="3186113"/>
            <a:ext cx="9144000" cy="0"/>
          </a:xfrm>
          <a:prstGeom prst="rect">
            <a:avLst/>
          </a:prstGeom>
          <a:noFill/>
          <a:ln w="9525">
            <a:noFill/>
            <a:miter lim="800000"/>
            <a:headEnd/>
            <a:tailEnd/>
          </a:ln>
        </p:spPr>
        <p:txBody>
          <a:bodyPr>
            <a:spAutoFit/>
          </a:bodyPr>
          <a:lstStyle/>
          <a:p>
            <a:endParaRPr 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457200"/>
            <a:ext cx="7772400" cy="2403475"/>
          </a:xfrm>
          <a:prstGeom prst="rect">
            <a:avLst/>
          </a:prstGeom>
          <a:noFill/>
          <a:ln w="9525">
            <a:noFill/>
            <a:miter lim="800000"/>
            <a:headEnd/>
            <a:tailEnd/>
          </a:ln>
        </p:spPr>
        <p:txBody>
          <a:bodyPr>
            <a:spAutoFit/>
          </a:bodyPr>
          <a:lstStyle/>
          <a:p>
            <a:pPr>
              <a:spcBef>
                <a:spcPct val="50000"/>
              </a:spcBef>
            </a:pPr>
            <a:r>
              <a:rPr lang="en-US" sz="2000"/>
              <a:t>Description of simple Bubble point method:</a:t>
            </a:r>
          </a:p>
          <a:p>
            <a:pPr>
              <a:spcBef>
                <a:spcPct val="10000"/>
              </a:spcBef>
            </a:pPr>
            <a:r>
              <a:rPr lang="en-US" sz="1800"/>
              <a:t>We assume circular pores. Wetting liquid (wetting angle = 0) try to go through the pores due to wetting force F</a:t>
            </a:r>
            <a:r>
              <a:rPr lang="en-US" sz="1800" baseline="-25000">
                <a:sym typeface="Symbol" pitchFamily="18" charset="2"/>
              </a:rPr>
              <a:t></a:t>
            </a:r>
            <a:r>
              <a:rPr lang="en-US" sz="1800">
                <a:sym typeface="Symbol" pitchFamily="18" charset="2"/>
              </a:rPr>
              <a:t>= .D. . Against this force we can act by pressured gas</a:t>
            </a:r>
            <a:r>
              <a:rPr lang="cs-CZ" sz="1800">
                <a:sym typeface="Symbol" pitchFamily="18" charset="2"/>
              </a:rPr>
              <a:t> (F</a:t>
            </a:r>
            <a:r>
              <a:rPr lang="cs-CZ" sz="1800" baseline="-25000">
                <a:sym typeface="Symbol" pitchFamily="18" charset="2"/>
              </a:rPr>
              <a:t>p</a:t>
            </a:r>
            <a:r>
              <a:rPr lang="cs-CZ" sz="1800">
                <a:sym typeface="Symbol" pitchFamily="18" charset="2"/>
              </a:rPr>
              <a:t> = p.A</a:t>
            </a:r>
            <a:r>
              <a:rPr lang="cs-CZ" sz="1800" baseline="-25000">
                <a:sym typeface="Symbol" pitchFamily="18" charset="2"/>
              </a:rPr>
              <a:t>pore</a:t>
            </a:r>
            <a:r>
              <a:rPr lang="cs-CZ" sz="1800">
                <a:sym typeface="Symbol" pitchFamily="18" charset="2"/>
              </a:rPr>
              <a:t>)</a:t>
            </a:r>
            <a:r>
              <a:rPr lang="en-US" sz="1800">
                <a:sym typeface="Symbol" pitchFamily="18" charset="2"/>
              </a:rPr>
              <a:t>. </a:t>
            </a:r>
            <a:r>
              <a:rPr lang="cs-CZ" sz="1800">
                <a:sym typeface="Symbol" pitchFamily="18" charset="2"/>
              </a:rPr>
              <a:t>D is pore diameter, </a:t>
            </a:r>
            <a:r>
              <a:rPr lang="en-US" sz="1800">
                <a:sym typeface="Symbol" pitchFamily="18" charset="2"/>
              </a:rPr>
              <a:t></a:t>
            </a:r>
            <a:r>
              <a:rPr lang="cs-CZ" sz="1800">
                <a:sym typeface="Symbol" pitchFamily="18" charset="2"/>
              </a:rPr>
              <a:t> is liquid surface tension, p is gas pressure and A</a:t>
            </a:r>
            <a:r>
              <a:rPr lang="cs-CZ" sz="1800" baseline="-25000">
                <a:sym typeface="Symbol" pitchFamily="18" charset="2"/>
              </a:rPr>
              <a:t>pore </a:t>
            </a:r>
            <a:r>
              <a:rPr lang="cs-CZ" sz="1800">
                <a:sym typeface="Symbol" pitchFamily="18" charset="2"/>
              </a:rPr>
              <a:t>is pore cross section surface. </a:t>
            </a:r>
            <a:r>
              <a:rPr lang="en-US" sz="1800">
                <a:sym typeface="Symbol" pitchFamily="18" charset="2"/>
              </a:rPr>
              <a:t>When the first bubble of gas is going through the pore – both forces are in equil</a:t>
            </a:r>
            <a:r>
              <a:rPr lang="cs-CZ" sz="1800">
                <a:sym typeface="Symbol" pitchFamily="18" charset="2"/>
              </a:rPr>
              <a:t>i</a:t>
            </a:r>
            <a:r>
              <a:rPr lang="en-US" sz="1800">
                <a:sym typeface="Symbol" pitchFamily="18" charset="2"/>
              </a:rPr>
              <a:t>brium</a:t>
            </a:r>
            <a:r>
              <a:rPr lang="cs-CZ" sz="1800">
                <a:sym typeface="Symbol" pitchFamily="18" charset="2"/>
              </a:rPr>
              <a:t>.</a:t>
            </a:r>
            <a:r>
              <a:rPr lang="cs-CZ" sz="2000">
                <a:sym typeface="Symbol" pitchFamily="18" charset="2"/>
              </a:rPr>
              <a:t> </a:t>
            </a:r>
          </a:p>
          <a:p>
            <a:pPr>
              <a:spcBef>
                <a:spcPct val="10000"/>
              </a:spcBef>
            </a:pPr>
            <a:r>
              <a:rPr lang="cs-CZ" sz="1800">
                <a:sym typeface="Symbol" pitchFamily="18" charset="2"/>
              </a:rPr>
              <a:t>At first bubbles are going through the maximum pore. When we can measure flow rate of gas is possible to measure the distribution of pore sizes.</a:t>
            </a:r>
            <a:endParaRPr lang="en-US" sz="1800">
              <a:sym typeface="Symbol" pitchFamily="18" charset="2"/>
            </a:endParaRPr>
          </a:p>
        </p:txBody>
      </p:sp>
      <p:grpSp>
        <p:nvGrpSpPr>
          <p:cNvPr id="20483" name="Group 17"/>
          <p:cNvGrpSpPr>
            <a:grpSpLocks/>
          </p:cNvGrpSpPr>
          <p:nvPr/>
        </p:nvGrpSpPr>
        <p:grpSpPr bwMode="auto">
          <a:xfrm>
            <a:off x="1295400" y="3048000"/>
            <a:ext cx="6477000" cy="3573463"/>
            <a:chOff x="816" y="1730"/>
            <a:chExt cx="4080" cy="2251"/>
          </a:xfrm>
        </p:grpSpPr>
        <p:sp>
          <p:nvSpPr>
            <p:cNvPr id="20484" name="AutoShape 4"/>
            <p:cNvSpPr>
              <a:spLocks noChangeAspect="1" noChangeArrowheads="1"/>
            </p:cNvSpPr>
            <p:nvPr/>
          </p:nvSpPr>
          <p:spPr bwMode="auto">
            <a:xfrm>
              <a:off x="816" y="2707"/>
              <a:ext cx="2931" cy="598"/>
            </a:xfrm>
            <a:prstGeom prst="parallelogram">
              <a:avLst>
                <a:gd name="adj" fmla="val 100273"/>
              </a:avLst>
            </a:prstGeom>
            <a:solidFill>
              <a:srgbClr val="3366FF"/>
            </a:solidFill>
            <a:ln w="12700">
              <a:solidFill>
                <a:srgbClr val="000080"/>
              </a:solidFill>
              <a:miter lim="800000"/>
              <a:headEnd/>
              <a:tailEnd/>
            </a:ln>
          </p:spPr>
          <p:txBody>
            <a:bodyPr/>
            <a:lstStyle/>
            <a:p>
              <a:endParaRPr lang="cs-CZ"/>
            </a:p>
          </p:txBody>
        </p:sp>
        <p:sp>
          <p:nvSpPr>
            <p:cNvPr id="20485" name="Freeform 5"/>
            <p:cNvSpPr>
              <a:spLocks noChangeAspect="1"/>
            </p:cNvSpPr>
            <p:nvPr/>
          </p:nvSpPr>
          <p:spPr bwMode="auto">
            <a:xfrm>
              <a:off x="1516" y="2469"/>
              <a:ext cx="1578" cy="777"/>
            </a:xfrm>
            <a:custGeom>
              <a:avLst/>
              <a:gdLst>
                <a:gd name="T0" fmla="*/ 50 w 3024"/>
                <a:gd name="T1" fmla="*/ 539 h 1488"/>
                <a:gd name="T2" fmla="*/ 426 w 3024"/>
                <a:gd name="T3" fmla="*/ 163 h 1488"/>
                <a:gd name="T4" fmla="*/ 726 w 3024"/>
                <a:gd name="T5" fmla="*/ 13 h 1488"/>
                <a:gd name="T6" fmla="*/ 1102 w 3024"/>
                <a:gd name="T7" fmla="*/ 88 h 1488"/>
                <a:gd name="T8" fmla="*/ 1553 w 3024"/>
                <a:gd name="T9" fmla="*/ 464 h 1488"/>
                <a:gd name="T10" fmla="*/ 1252 w 3024"/>
                <a:gd name="T11" fmla="*/ 689 h 1488"/>
                <a:gd name="T12" fmla="*/ 802 w 3024"/>
                <a:gd name="T13" fmla="*/ 764 h 1488"/>
                <a:gd name="T14" fmla="*/ 501 w 3024"/>
                <a:gd name="T15" fmla="*/ 764 h 1488"/>
                <a:gd name="T16" fmla="*/ 125 w 3024"/>
                <a:gd name="T17" fmla="*/ 689 h 1488"/>
                <a:gd name="T18" fmla="*/ 50 w 3024"/>
                <a:gd name="T19" fmla="*/ 539 h 14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24"/>
                <a:gd name="T31" fmla="*/ 0 h 1488"/>
                <a:gd name="T32" fmla="*/ 3024 w 3024"/>
                <a:gd name="T33" fmla="*/ 1488 h 14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24" h="1488">
                  <a:moveTo>
                    <a:pt x="96" y="1032"/>
                  </a:moveTo>
                  <a:cubicBezTo>
                    <a:pt x="192" y="864"/>
                    <a:pt x="600" y="480"/>
                    <a:pt x="816" y="312"/>
                  </a:cubicBezTo>
                  <a:cubicBezTo>
                    <a:pt x="1032" y="144"/>
                    <a:pt x="1176" y="48"/>
                    <a:pt x="1392" y="24"/>
                  </a:cubicBezTo>
                  <a:cubicBezTo>
                    <a:pt x="1608" y="0"/>
                    <a:pt x="1848" y="24"/>
                    <a:pt x="2112" y="168"/>
                  </a:cubicBezTo>
                  <a:cubicBezTo>
                    <a:pt x="2376" y="312"/>
                    <a:pt x="2928" y="696"/>
                    <a:pt x="2976" y="888"/>
                  </a:cubicBezTo>
                  <a:cubicBezTo>
                    <a:pt x="3024" y="1080"/>
                    <a:pt x="2640" y="1224"/>
                    <a:pt x="2400" y="1320"/>
                  </a:cubicBezTo>
                  <a:cubicBezTo>
                    <a:pt x="2160" y="1416"/>
                    <a:pt x="1776" y="1440"/>
                    <a:pt x="1536" y="1464"/>
                  </a:cubicBezTo>
                  <a:cubicBezTo>
                    <a:pt x="1296" y="1488"/>
                    <a:pt x="1176" y="1488"/>
                    <a:pt x="960" y="1464"/>
                  </a:cubicBezTo>
                  <a:cubicBezTo>
                    <a:pt x="744" y="1440"/>
                    <a:pt x="384" y="1392"/>
                    <a:pt x="240" y="1320"/>
                  </a:cubicBezTo>
                  <a:cubicBezTo>
                    <a:pt x="96" y="1248"/>
                    <a:pt x="0" y="1200"/>
                    <a:pt x="96" y="1032"/>
                  </a:cubicBezTo>
                  <a:close/>
                </a:path>
              </a:pathLst>
            </a:custGeom>
            <a:solidFill>
              <a:srgbClr val="FFFFFF"/>
            </a:solidFill>
            <a:ln w="9525">
              <a:solidFill>
                <a:srgbClr val="000080"/>
              </a:solidFill>
              <a:round/>
              <a:headEnd/>
              <a:tailEnd/>
            </a:ln>
          </p:spPr>
          <p:txBody>
            <a:bodyPr/>
            <a:lstStyle/>
            <a:p>
              <a:endParaRPr lang="cs-CZ"/>
            </a:p>
          </p:txBody>
        </p:sp>
        <p:sp>
          <p:nvSpPr>
            <p:cNvPr id="20486" name="Oval 6"/>
            <p:cNvSpPr>
              <a:spLocks noChangeAspect="1" noChangeArrowheads="1"/>
            </p:cNvSpPr>
            <p:nvPr/>
          </p:nvSpPr>
          <p:spPr bwMode="auto">
            <a:xfrm rot="-239069">
              <a:off x="1570" y="2857"/>
              <a:ext cx="1503" cy="371"/>
            </a:xfrm>
            <a:prstGeom prst="ellipse">
              <a:avLst/>
            </a:prstGeom>
            <a:solidFill>
              <a:srgbClr val="FFFFFF"/>
            </a:solidFill>
            <a:ln w="12700">
              <a:solidFill>
                <a:srgbClr val="000080"/>
              </a:solidFill>
              <a:round/>
              <a:headEnd/>
              <a:tailEnd/>
            </a:ln>
          </p:spPr>
          <p:txBody>
            <a:bodyPr/>
            <a:lstStyle/>
            <a:p>
              <a:endParaRPr lang="cs-CZ"/>
            </a:p>
          </p:txBody>
        </p:sp>
        <p:sp>
          <p:nvSpPr>
            <p:cNvPr id="20487" name="AutoShape 7"/>
            <p:cNvSpPr>
              <a:spLocks noChangeAspect="1" noChangeArrowheads="1"/>
            </p:cNvSpPr>
            <p:nvPr/>
          </p:nvSpPr>
          <p:spPr bwMode="auto">
            <a:xfrm flipV="1">
              <a:off x="2169" y="3379"/>
              <a:ext cx="301" cy="602"/>
            </a:xfrm>
            <a:prstGeom prst="downArrow">
              <a:avLst>
                <a:gd name="adj1" fmla="val 50000"/>
                <a:gd name="adj2" fmla="val 50000"/>
              </a:avLst>
            </a:prstGeom>
            <a:gradFill rotWithShape="0">
              <a:gsLst>
                <a:gs pos="0">
                  <a:srgbClr val="FF0000"/>
                </a:gs>
                <a:gs pos="100000">
                  <a:srgbClr val="FFFF00"/>
                </a:gs>
              </a:gsLst>
              <a:lin ang="5400000" scaled="1"/>
            </a:gradFill>
            <a:ln w="9525">
              <a:solidFill>
                <a:srgbClr val="000000"/>
              </a:solidFill>
              <a:miter lim="800000"/>
              <a:headEnd/>
              <a:tailEnd/>
            </a:ln>
          </p:spPr>
          <p:txBody>
            <a:bodyPr/>
            <a:lstStyle/>
            <a:p>
              <a:endParaRPr lang="cs-CZ"/>
            </a:p>
          </p:txBody>
        </p:sp>
        <p:sp>
          <p:nvSpPr>
            <p:cNvPr id="20488" name="Line 8"/>
            <p:cNvSpPr>
              <a:spLocks noChangeAspect="1" noChangeShapeType="1"/>
            </p:cNvSpPr>
            <p:nvPr/>
          </p:nvSpPr>
          <p:spPr bwMode="auto">
            <a:xfrm>
              <a:off x="1943" y="2933"/>
              <a:ext cx="827" cy="221"/>
            </a:xfrm>
            <a:prstGeom prst="line">
              <a:avLst/>
            </a:prstGeom>
            <a:noFill/>
            <a:ln w="19050">
              <a:solidFill>
                <a:srgbClr val="000000"/>
              </a:solidFill>
              <a:round/>
              <a:headEnd type="arrow" w="med" len="med"/>
              <a:tailEnd type="arrow" w="med" len="med"/>
            </a:ln>
          </p:spPr>
          <p:txBody>
            <a:bodyPr/>
            <a:lstStyle/>
            <a:p>
              <a:endParaRPr lang="cs-CZ"/>
            </a:p>
          </p:txBody>
        </p:sp>
        <p:sp>
          <p:nvSpPr>
            <p:cNvPr id="20489" name="Text Box 9"/>
            <p:cNvSpPr txBox="1">
              <a:spLocks noChangeAspect="1" noChangeArrowheads="1"/>
            </p:cNvSpPr>
            <p:nvPr/>
          </p:nvSpPr>
          <p:spPr bwMode="auto">
            <a:xfrm>
              <a:off x="2470" y="2854"/>
              <a:ext cx="300" cy="225"/>
            </a:xfrm>
            <a:prstGeom prst="rect">
              <a:avLst/>
            </a:prstGeom>
            <a:noFill/>
            <a:ln w="9525">
              <a:noFill/>
              <a:miter lim="800000"/>
              <a:headEnd/>
              <a:tailEnd/>
            </a:ln>
          </p:spPr>
          <p:txBody>
            <a:bodyPr/>
            <a:lstStyle/>
            <a:p>
              <a:pPr eaLnBrk="0" hangingPunct="0"/>
              <a:r>
                <a:rPr lang="cs-CZ" sz="1400" b="1"/>
                <a:t>D</a:t>
              </a:r>
            </a:p>
          </p:txBody>
        </p:sp>
        <p:sp>
          <p:nvSpPr>
            <p:cNvPr id="20490" name="Text Box 10"/>
            <p:cNvSpPr txBox="1">
              <a:spLocks noChangeAspect="1" noChangeArrowheads="1"/>
            </p:cNvSpPr>
            <p:nvPr/>
          </p:nvSpPr>
          <p:spPr bwMode="auto">
            <a:xfrm>
              <a:off x="2470" y="1730"/>
              <a:ext cx="901" cy="301"/>
            </a:xfrm>
            <a:prstGeom prst="rect">
              <a:avLst/>
            </a:prstGeom>
            <a:noFill/>
            <a:ln w="9525">
              <a:noFill/>
              <a:miter lim="800000"/>
              <a:headEnd/>
              <a:tailEnd/>
            </a:ln>
          </p:spPr>
          <p:txBody>
            <a:bodyPr/>
            <a:lstStyle/>
            <a:p>
              <a:pPr eaLnBrk="0" hangingPunct="0"/>
              <a:r>
                <a:rPr lang="cs-CZ" sz="1800"/>
                <a:t>F</a:t>
              </a:r>
              <a:r>
                <a:rPr lang="cs-CZ" sz="1800" baseline="-25000">
                  <a:sym typeface="Symbol" pitchFamily="18" charset="2"/>
                </a:rPr>
                <a:t></a:t>
              </a:r>
              <a:r>
                <a:rPr lang="cs-CZ" sz="1800"/>
                <a:t> = </a:t>
              </a:r>
              <a:r>
                <a:rPr lang="cs-CZ" sz="1800">
                  <a:sym typeface="Symbol" pitchFamily="18" charset="2"/>
                </a:rPr>
                <a:t></a:t>
              </a:r>
              <a:r>
                <a:rPr lang="cs-CZ" sz="1800"/>
                <a:t> . </a:t>
              </a:r>
              <a:r>
                <a:rPr lang="cs-CZ" sz="1800">
                  <a:sym typeface="Symbol" pitchFamily="18" charset="2"/>
                </a:rPr>
                <a:t></a:t>
              </a:r>
              <a:r>
                <a:rPr lang="cs-CZ" sz="1800"/>
                <a:t> . D</a:t>
              </a:r>
            </a:p>
          </p:txBody>
        </p:sp>
        <p:sp>
          <p:nvSpPr>
            <p:cNvPr id="20491" name="Text Box 11"/>
            <p:cNvSpPr txBox="1">
              <a:spLocks noChangeAspect="1" noChangeArrowheads="1"/>
            </p:cNvSpPr>
            <p:nvPr/>
          </p:nvSpPr>
          <p:spPr bwMode="auto">
            <a:xfrm>
              <a:off x="2545" y="3530"/>
              <a:ext cx="902" cy="301"/>
            </a:xfrm>
            <a:prstGeom prst="rect">
              <a:avLst/>
            </a:prstGeom>
            <a:noFill/>
            <a:ln w="9525">
              <a:noFill/>
              <a:miter lim="800000"/>
              <a:headEnd/>
              <a:tailEnd/>
            </a:ln>
          </p:spPr>
          <p:txBody>
            <a:bodyPr/>
            <a:lstStyle/>
            <a:p>
              <a:pPr eaLnBrk="0" hangingPunct="0"/>
              <a:r>
                <a:rPr lang="cs-CZ" sz="1800"/>
                <a:t>F</a:t>
              </a:r>
              <a:r>
                <a:rPr lang="cs-CZ" sz="1800" baseline="-25000"/>
                <a:t>p</a:t>
              </a:r>
              <a:r>
                <a:rPr lang="cs-CZ" sz="1800"/>
                <a:t> = p . A</a:t>
              </a:r>
              <a:r>
                <a:rPr lang="cs-CZ" sz="1800" baseline="-25000"/>
                <a:t>pore</a:t>
              </a:r>
              <a:endParaRPr lang="cs-CZ" sz="1800"/>
            </a:p>
          </p:txBody>
        </p:sp>
        <p:sp>
          <p:nvSpPr>
            <p:cNvPr id="20492" name="AutoShape 12"/>
            <p:cNvSpPr>
              <a:spLocks noChangeAspect="1"/>
            </p:cNvSpPr>
            <p:nvPr/>
          </p:nvSpPr>
          <p:spPr bwMode="auto">
            <a:xfrm>
              <a:off x="3994" y="2858"/>
              <a:ext cx="902" cy="225"/>
            </a:xfrm>
            <a:prstGeom prst="callout1">
              <a:avLst>
                <a:gd name="adj1" fmla="val -27843"/>
                <a:gd name="adj2" fmla="val 89588"/>
                <a:gd name="adj3" fmla="val -27843"/>
                <a:gd name="adj4" fmla="val -62870"/>
              </a:avLst>
            </a:prstGeom>
            <a:solidFill>
              <a:srgbClr val="FFFFFF"/>
            </a:solidFill>
            <a:ln w="9525">
              <a:solidFill>
                <a:srgbClr val="000000"/>
              </a:solidFill>
              <a:miter lim="800000"/>
              <a:headEnd/>
              <a:tailEnd/>
            </a:ln>
          </p:spPr>
          <p:txBody>
            <a:bodyPr/>
            <a:lstStyle/>
            <a:p>
              <a:pPr eaLnBrk="0" hangingPunct="0"/>
              <a:r>
                <a:rPr lang="cs-CZ" sz="1600"/>
                <a:t>textile</a:t>
              </a:r>
            </a:p>
          </p:txBody>
        </p:sp>
        <p:sp>
          <p:nvSpPr>
            <p:cNvPr id="20493" name="AutoShape 13"/>
            <p:cNvSpPr>
              <a:spLocks noChangeAspect="1"/>
            </p:cNvSpPr>
            <p:nvPr/>
          </p:nvSpPr>
          <p:spPr bwMode="auto">
            <a:xfrm>
              <a:off x="3984" y="2285"/>
              <a:ext cx="864" cy="266"/>
            </a:xfrm>
            <a:prstGeom prst="callout1">
              <a:avLst>
                <a:gd name="adj1" fmla="val 118046"/>
                <a:gd name="adj2" fmla="val 91667"/>
                <a:gd name="adj3" fmla="val 118046"/>
                <a:gd name="adj4" fmla="val -51157"/>
              </a:avLst>
            </a:prstGeom>
            <a:solidFill>
              <a:srgbClr val="FFFFFF"/>
            </a:solidFill>
            <a:ln w="9525">
              <a:solidFill>
                <a:srgbClr val="000000"/>
              </a:solidFill>
              <a:miter lim="800000"/>
              <a:headEnd/>
              <a:tailEnd/>
            </a:ln>
          </p:spPr>
          <p:txBody>
            <a:bodyPr/>
            <a:lstStyle/>
            <a:p>
              <a:pPr eaLnBrk="0" hangingPunct="0"/>
              <a:r>
                <a:rPr lang="cs-CZ" sz="1600"/>
                <a:t>Wetting agent</a:t>
              </a:r>
            </a:p>
          </p:txBody>
        </p:sp>
        <p:sp>
          <p:nvSpPr>
            <p:cNvPr id="20494" name="AutoShape 14"/>
            <p:cNvSpPr>
              <a:spLocks noChangeAspect="1" noChangeArrowheads="1"/>
            </p:cNvSpPr>
            <p:nvPr/>
          </p:nvSpPr>
          <p:spPr bwMode="auto">
            <a:xfrm>
              <a:off x="816" y="2181"/>
              <a:ext cx="2931" cy="1128"/>
            </a:xfrm>
            <a:prstGeom prst="cube">
              <a:avLst>
                <a:gd name="adj" fmla="val 53125"/>
              </a:avLst>
            </a:prstGeom>
            <a:solidFill>
              <a:srgbClr val="CCECFF">
                <a:alpha val="50195"/>
              </a:srgbClr>
            </a:solidFill>
            <a:ln w="9525">
              <a:solidFill>
                <a:srgbClr val="000000"/>
              </a:solidFill>
              <a:miter lim="800000"/>
              <a:headEnd/>
              <a:tailEnd/>
            </a:ln>
          </p:spPr>
          <p:txBody>
            <a:bodyPr/>
            <a:lstStyle/>
            <a:p>
              <a:endParaRPr lang="cs-CZ"/>
            </a:p>
          </p:txBody>
        </p:sp>
        <p:sp>
          <p:nvSpPr>
            <p:cNvPr id="20495" name="AutoShape 15"/>
            <p:cNvSpPr>
              <a:spLocks noChangeAspect="1" noChangeArrowheads="1"/>
            </p:cNvSpPr>
            <p:nvPr/>
          </p:nvSpPr>
          <p:spPr bwMode="auto">
            <a:xfrm>
              <a:off x="2169" y="1880"/>
              <a:ext cx="301" cy="602"/>
            </a:xfrm>
            <a:prstGeom prst="downArrow">
              <a:avLst>
                <a:gd name="adj1" fmla="val 50000"/>
                <a:gd name="adj2" fmla="val 50000"/>
              </a:avLst>
            </a:prstGeom>
            <a:gradFill rotWithShape="0">
              <a:gsLst>
                <a:gs pos="0">
                  <a:srgbClr val="FFFF00"/>
                </a:gs>
                <a:gs pos="100000">
                  <a:srgbClr val="FF0000"/>
                </a:gs>
              </a:gsLst>
              <a:lin ang="5400000" scaled="1"/>
            </a:gradFill>
            <a:ln w="9525">
              <a:solidFill>
                <a:srgbClr val="000000"/>
              </a:solidFill>
              <a:miter lim="800000"/>
              <a:headEnd/>
              <a:tailEnd/>
            </a:ln>
          </p:spPr>
          <p:txBody>
            <a:bodyPr/>
            <a:lstStyle/>
            <a:p>
              <a:endParaRPr lang="cs-CZ"/>
            </a:p>
          </p:txBody>
        </p:sp>
        <p:sp>
          <p:nvSpPr>
            <p:cNvPr id="20496" name="AutoShape 16"/>
            <p:cNvSpPr>
              <a:spLocks noChangeAspect="1"/>
            </p:cNvSpPr>
            <p:nvPr/>
          </p:nvSpPr>
          <p:spPr bwMode="auto">
            <a:xfrm>
              <a:off x="3973" y="1730"/>
              <a:ext cx="827" cy="238"/>
            </a:xfrm>
            <a:prstGeom prst="callout1">
              <a:avLst>
                <a:gd name="adj1" fmla="val 30250"/>
                <a:gd name="adj2" fmla="val -5806"/>
                <a:gd name="adj3" fmla="val 385296"/>
                <a:gd name="adj4" fmla="val -173880"/>
              </a:avLst>
            </a:prstGeom>
            <a:solidFill>
              <a:srgbClr val="FFFFFF"/>
            </a:solidFill>
            <a:ln w="9525">
              <a:solidFill>
                <a:srgbClr val="000000"/>
              </a:solidFill>
              <a:miter lim="800000"/>
              <a:headEnd/>
              <a:tailEnd/>
            </a:ln>
          </p:spPr>
          <p:txBody>
            <a:bodyPr/>
            <a:lstStyle/>
            <a:p>
              <a:pPr eaLnBrk="0" hangingPunct="0"/>
              <a:r>
                <a:rPr lang="cs-CZ" sz="1600"/>
                <a:t>bubble</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09600" y="277813"/>
            <a:ext cx="7772400" cy="6411912"/>
          </a:xfrm>
          <a:prstGeom prst="rect">
            <a:avLst/>
          </a:prstGeom>
          <a:noFill/>
          <a:ln w="9525">
            <a:noFill/>
            <a:miter lim="800000"/>
            <a:headEnd/>
            <a:tailEnd/>
          </a:ln>
        </p:spPr>
        <p:txBody>
          <a:bodyPr>
            <a:spAutoFit/>
          </a:bodyPr>
          <a:lstStyle/>
          <a:p>
            <a:pPr marL="457200" indent="-457200">
              <a:spcBef>
                <a:spcPct val="50000"/>
              </a:spcBef>
            </a:pPr>
            <a:r>
              <a:rPr lang="cs-CZ" b="1">
                <a:solidFill>
                  <a:srgbClr val="008000"/>
                </a:solidFill>
              </a:rPr>
              <a:t>4.2 Statinary and nonstacionary filtration</a:t>
            </a:r>
          </a:p>
          <a:p>
            <a:pPr marL="457200" indent="-457200">
              <a:spcBef>
                <a:spcPct val="50000"/>
              </a:spcBef>
            </a:pPr>
            <a:r>
              <a:rPr lang="cs-CZ" sz="1800"/>
              <a:t>It is important that the filtration properties are changing during the filtration process. A captured particle, since it occupies a finite space, becomes part of the filter structure, able to contribute both to pressure drop and to filtration efficiency. When we neglect this assumption the filtration process is named „stationary“. It is possible in the beginning of the filtration process. When we assume that the deposited particle influences filter properties the filtration process is named „nonstationary“ [Pich, 1964]. Secondary proceses of nonstationary filtration are:</a:t>
            </a:r>
          </a:p>
          <a:p>
            <a:pPr marL="457200" indent="-457200">
              <a:spcBef>
                <a:spcPct val="10000"/>
              </a:spcBef>
              <a:buFontTx/>
              <a:buAutoNum type="arabicPeriod"/>
            </a:pPr>
            <a:r>
              <a:rPr lang="cs-CZ" sz="1800"/>
              <a:t>Filter clogging – particles fill the filter structure</a:t>
            </a:r>
          </a:p>
          <a:p>
            <a:pPr marL="914400" lvl="1" indent="-457200">
              <a:spcBef>
                <a:spcPct val="10000"/>
              </a:spcBef>
              <a:buFontTx/>
              <a:buChar char="•"/>
            </a:pPr>
            <a:r>
              <a:rPr lang="cs-CZ" sz="1800"/>
              <a:t>increase of pressure drop</a:t>
            </a:r>
          </a:p>
          <a:p>
            <a:pPr marL="914400" lvl="1" indent="-457200">
              <a:spcBef>
                <a:spcPct val="10000"/>
              </a:spcBef>
              <a:buFontTx/>
              <a:buChar char="•"/>
            </a:pPr>
            <a:r>
              <a:rPr lang="cs-CZ" sz="1800"/>
              <a:t>increase of filter efficiency</a:t>
            </a:r>
          </a:p>
          <a:p>
            <a:pPr marL="457200" indent="-457200">
              <a:spcBef>
                <a:spcPct val="10000"/>
              </a:spcBef>
              <a:buFontTx/>
              <a:buAutoNum type="arabicPeriod"/>
            </a:pPr>
            <a:r>
              <a:rPr lang="cs-CZ" sz="1800"/>
              <a:t>Particle disengagement</a:t>
            </a:r>
          </a:p>
          <a:p>
            <a:pPr marL="914400" lvl="1" indent="-457200">
              <a:spcBef>
                <a:spcPct val="10000"/>
              </a:spcBef>
              <a:buFontTx/>
              <a:buChar char="•"/>
            </a:pPr>
            <a:r>
              <a:rPr lang="cs-CZ" sz="1800"/>
              <a:t>decrease of filter efficiency</a:t>
            </a:r>
          </a:p>
          <a:p>
            <a:pPr marL="457200" indent="-457200">
              <a:spcBef>
                <a:spcPct val="10000"/>
              </a:spcBef>
              <a:buFontTx/>
              <a:buAutoNum type="arabicPeriod"/>
            </a:pPr>
            <a:r>
              <a:rPr lang="cs-CZ" sz="1800"/>
              <a:t>Capillary phenomena</a:t>
            </a:r>
          </a:p>
          <a:p>
            <a:pPr marL="914400" lvl="1" indent="-457200">
              <a:spcBef>
                <a:spcPct val="10000"/>
              </a:spcBef>
              <a:buFontTx/>
              <a:buChar char="•"/>
            </a:pPr>
            <a:r>
              <a:rPr lang="cs-CZ" sz="1800"/>
              <a:t>flushing of drops</a:t>
            </a:r>
          </a:p>
          <a:p>
            <a:pPr marL="914400" lvl="1" indent="-457200">
              <a:spcBef>
                <a:spcPct val="10000"/>
              </a:spcBef>
              <a:buFontTx/>
              <a:buChar char="•"/>
            </a:pPr>
            <a:r>
              <a:rPr lang="cs-CZ" sz="1800"/>
              <a:t>formation of fluid layers in placed where the fibers are spiced</a:t>
            </a:r>
          </a:p>
          <a:p>
            <a:pPr marL="914400" lvl="1" indent="-457200">
              <a:spcBef>
                <a:spcPct val="10000"/>
              </a:spcBef>
              <a:buFontTx/>
              <a:buChar char="•"/>
            </a:pPr>
            <a:r>
              <a:rPr lang="cs-CZ" sz="1800"/>
              <a:t>condensation of water</a:t>
            </a:r>
          </a:p>
          <a:p>
            <a:pPr marL="457200" indent="-457200">
              <a:spcBef>
                <a:spcPct val="10000"/>
              </a:spcBef>
              <a:buFontTx/>
              <a:buAutoNum type="arabicPeriod"/>
            </a:pPr>
            <a:r>
              <a:rPr lang="cs-CZ" sz="1800"/>
              <a:t>Loss of electric charge </a:t>
            </a:r>
          </a:p>
          <a:p>
            <a:pPr marL="914400" lvl="1" indent="-457200">
              <a:spcBef>
                <a:spcPct val="10000"/>
              </a:spcBef>
              <a:buFontTx/>
              <a:buChar char="•"/>
            </a:pPr>
            <a:r>
              <a:rPr lang="cs-CZ" sz="1800"/>
              <a:t>decrease of filter efficiency</a:t>
            </a:r>
          </a:p>
          <a:p>
            <a:pPr marL="457200" indent="-457200">
              <a:spcBef>
                <a:spcPct val="10000"/>
              </a:spcBef>
              <a:buFontTx/>
              <a:buAutoNum type="arabicPeriod"/>
            </a:pPr>
            <a:r>
              <a:rPr lang="cs-CZ" sz="1800"/>
              <a:t>Filter destruction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76200" y="152400"/>
            <a:ext cx="8915400" cy="6534150"/>
          </a:xfrm>
          <a:prstGeom prst="rect">
            <a:avLst/>
          </a:prstGeom>
          <a:noFill/>
          <a:ln w="9525">
            <a:noFill/>
            <a:miter lim="800000"/>
            <a:headEnd/>
            <a:tailEnd/>
          </a:ln>
        </p:spPr>
        <p:txBody>
          <a:bodyPr>
            <a:spAutoFit/>
          </a:bodyPr>
          <a:lstStyle/>
          <a:p>
            <a:pPr>
              <a:spcBef>
                <a:spcPct val="50000"/>
              </a:spcBef>
            </a:pPr>
            <a:r>
              <a:rPr lang="cs-CZ" b="1">
                <a:solidFill>
                  <a:srgbClr val="008000"/>
                </a:solidFill>
              </a:rPr>
              <a:t>4.3 Test method of filtration properties:</a:t>
            </a:r>
          </a:p>
          <a:p>
            <a:pPr>
              <a:spcBef>
                <a:spcPct val="50000"/>
              </a:spcBef>
            </a:pPr>
            <a:r>
              <a:rPr lang="cs-CZ" sz="1800"/>
              <a:t>Tested properties are efficiency, fractional efficiency, pressure drop, pressure drop vs. air flow, filter lifetime etc... Properties are tested as initial or during filtration process. Methods are differ in the particle substance (electrical properties, adhesion etc...), particle size (coarse/fine), particle size range (monodisperse, polydisperse), particle concentration etc...</a:t>
            </a:r>
          </a:p>
          <a:p>
            <a:pPr>
              <a:spcBef>
                <a:spcPct val="50000"/>
              </a:spcBef>
            </a:pPr>
            <a:r>
              <a:rPr lang="cs-CZ" sz="1800" b="1"/>
              <a:t>1) Synthetic dust</a:t>
            </a:r>
          </a:p>
          <a:p>
            <a:pPr>
              <a:spcBef>
                <a:spcPct val="50000"/>
              </a:spcBef>
            </a:pPr>
            <a:r>
              <a:rPr lang="cs-CZ" sz="1800"/>
              <a:t>The dust is blend prepared from melted anorganic (and organic) particles. The  most known is ASHRAE dust that has the some parameters as the dust around Arizona roads </a:t>
            </a:r>
            <a:r>
              <a:rPr lang="cs-CZ" sz="1800">
                <a:cs typeface="Times New Roman" pitchFamily="18" charset="0"/>
              </a:rPr>
              <a:t>[ASHRAE 52,2, 1999]. </a:t>
            </a:r>
            <a:r>
              <a:rPr lang="cs-CZ" sz="1800"/>
              <a:t>It is used for coarse filters (particles are coarse and polydisperse). It is possible to test change of properties during the filtration process and filter lifetime. Dust is measured by weighting method. This method is very popular and easy to use. However, it is open to criticism because weight measurements give predominantly the weight of the largest particles in the sample. Used standards are: EN 779 [EN 779, 200], ASHRAE 52,2 etc...</a:t>
            </a:r>
          </a:p>
          <a:p>
            <a:pPr>
              <a:spcBef>
                <a:spcPct val="50000"/>
              </a:spcBef>
            </a:pPr>
            <a:r>
              <a:rPr lang="cs-CZ" sz="1800" b="1"/>
              <a:t>2) Athmospheric dust spot efficiency</a:t>
            </a:r>
          </a:p>
          <a:p>
            <a:pPr>
              <a:spcBef>
                <a:spcPct val="50000"/>
              </a:spcBef>
            </a:pPr>
            <a:r>
              <a:rPr lang="cs-CZ" sz="1800"/>
              <a:t>In the Atmospheric Dust Spot Efficiency  ambient outdoor atmospheric air is passed through the unit being tested and samples are taken at the inlet and outlet of the unit to evaluate its collection efficiency on the dust particles suspended in the atmosphere. This test is replaced with DEHS aerosol method because athmosperic air composition is changing. Used standard was older version of EN 779 </a:t>
            </a:r>
            <a:r>
              <a:rPr lang="cs-CZ" sz="2000">
                <a:cs typeface="Times New Roman" pitchFamily="18" charset="0"/>
              </a:rPr>
              <a:t>[Gustavsson, 1999] </a:t>
            </a:r>
            <a:r>
              <a:rPr lang="cs-CZ" sz="1800"/>
              <a:t>. </a:t>
            </a:r>
          </a:p>
          <a:p>
            <a:pPr>
              <a:spcBef>
                <a:spcPct val="50000"/>
              </a:spcBef>
            </a:pPr>
            <a:endParaRPr lang="cs-CZ"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52400" y="430213"/>
            <a:ext cx="8763000" cy="6275387"/>
          </a:xfrm>
          <a:prstGeom prst="rect">
            <a:avLst/>
          </a:prstGeom>
          <a:noFill/>
          <a:ln w="9525">
            <a:noFill/>
            <a:miter lim="800000"/>
            <a:headEnd/>
            <a:tailEnd/>
          </a:ln>
        </p:spPr>
        <p:txBody>
          <a:bodyPr>
            <a:spAutoFit/>
          </a:bodyPr>
          <a:lstStyle/>
          <a:p>
            <a:pPr>
              <a:spcBef>
                <a:spcPct val="50000"/>
              </a:spcBef>
            </a:pPr>
            <a:r>
              <a:rPr lang="cs-CZ" sz="1800" b="1"/>
              <a:t>3) Oil aerosols (DEHS, DOP, paraffin oil)</a:t>
            </a:r>
          </a:p>
          <a:p>
            <a:pPr>
              <a:spcBef>
                <a:spcPct val="50000"/>
              </a:spcBef>
            </a:pPr>
            <a:r>
              <a:rPr lang="cs-CZ" sz="1800"/>
              <a:t>As the test matter is used aerosol from liquid oily substances. The most known are: dioctylphtalate (DOP), </a:t>
            </a:r>
            <a:r>
              <a:rPr lang="cs-CZ" sz="1800">
                <a:cs typeface="Times New Roman" pitchFamily="18" charset="0"/>
              </a:rPr>
              <a:t>diethylhexylsebacate (DEHS</a:t>
            </a:r>
            <a:r>
              <a:rPr lang="cs-CZ" sz="1800"/>
              <a:t>) and paraffin oil. Two types of oil aerosol are known: Cold and hot.  If the oil is dispersed and dryed in cold ambient conditions (Laskin nozzle) then the size range of particles is wider (polydiperse aerosol). If the oil is dispersed and dryed in hot ambient conditions then is possible to obtain monodisperse particles (0,1-0,3 </a:t>
            </a:r>
            <a:r>
              <a:rPr lang="cs-CZ" sz="1800">
                <a:cs typeface="Times New Roman" pitchFamily="18" charset="0"/>
                <a:sym typeface="Symbol" pitchFamily="18" charset="2"/>
              </a:rPr>
              <a:t></a:t>
            </a:r>
            <a:r>
              <a:rPr lang="cs-CZ" sz="1800">
                <a:cs typeface="Times New Roman" pitchFamily="18" charset="0"/>
              </a:rPr>
              <a:t>m</a:t>
            </a:r>
            <a:r>
              <a:rPr lang="cs-CZ" sz="1800"/>
              <a:t>). Particles are analyzed by laser particle counter or by spectrofotometric method. It is possible to detect efficiency of selected particle size (except paraffin oil). Particles are insenzitive to electrostatic field. Initial values of This method is used for fine and high efficient filters – HEPA </a:t>
            </a:r>
            <a:r>
              <a:rPr lang="cs-CZ" sz="1800">
                <a:cs typeface="Times New Roman" pitchFamily="18" charset="0"/>
              </a:rPr>
              <a:t>(high efficiency particulate air filter) </a:t>
            </a:r>
            <a:r>
              <a:rPr lang="cs-CZ" sz="1800"/>
              <a:t>and ULPA </a:t>
            </a:r>
            <a:r>
              <a:rPr lang="cs-CZ" sz="1800">
                <a:cs typeface="Times New Roman" pitchFamily="18" charset="0"/>
              </a:rPr>
              <a:t>(ultra low penetration air filter)</a:t>
            </a:r>
            <a:r>
              <a:rPr lang="cs-CZ" sz="1800"/>
              <a:t> filters. </a:t>
            </a:r>
          </a:p>
          <a:p>
            <a:pPr>
              <a:spcBef>
                <a:spcPct val="50000"/>
              </a:spcBef>
            </a:pPr>
            <a:r>
              <a:rPr lang="cs-CZ" sz="1800" b="1"/>
              <a:t>4) NaCl aerosol</a:t>
            </a:r>
          </a:p>
          <a:p>
            <a:pPr>
              <a:spcBef>
                <a:spcPct val="50000"/>
              </a:spcBef>
            </a:pPr>
            <a:r>
              <a:rPr lang="cs-CZ" sz="1800"/>
              <a:t>Sodium Chloride aquelous solution is dispersed and dryed. These polydisperse particles have mean size 0, </a:t>
            </a:r>
            <a:r>
              <a:rPr lang="cs-CZ" sz="1800">
                <a:cs typeface="Times New Roman" pitchFamily="18" charset="0"/>
              </a:rPr>
              <a:t>65 </a:t>
            </a:r>
            <a:r>
              <a:rPr lang="cs-CZ" sz="1800">
                <a:cs typeface="Times New Roman" pitchFamily="18" charset="0"/>
                <a:sym typeface="Symbol" pitchFamily="18" charset="2"/>
              </a:rPr>
              <a:t></a:t>
            </a:r>
            <a:r>
              <a:rPr lang="cs-CZ" sz="1800">
                <a:sym typeface="Symbol" pitchFamily="18" charset="2"/>
              </a:rPr>
              <a:t>m and their penetration through the filter is analysed by spectrofotometer. This method is suitable for quick test of high efficient filters (respirators especially). Used standards are: BS 4400 [</a:t>
            </a:r>
            <a:r>
              <a:rPr lang="cs-CZ" sz="1800">
                <a:cs typeface="Times New Roman" pitchFamily="18" charset="0"/>
              </a:rPr>
              <a:t>BS 4400, 1969</a:t>
            </a:r>
            <a:r>
              <a:rPr lang="cs-CZ" sz="1800"/>
              <a:t>]</a:t>
            </a:r>
            <a:r>
              <a:rPr lang="cs-CZ" sz="1800">
                <a:sym typeface="Symbol" pitchFamily="18" charset="2"/>
              </a:rPr>
              <a:t>, EN 143 [EN 143, 2000], etc...</a:t>
            </a:r>
          </a:p>
          <a:p>
            <a:pPr>
              <a:spcBef>
                <a:spcPct val="50000"/>
              </a:spcBef>
            </a:pPr>
            <a:r>
              <a:rPr lang="cs-CZ" sz="1800" b="1">
                <a:sym typeface="Symbol" pitchFamily="18" charset="2"/>
              </a:rPr>
              <a:t>5) Methylen blue test</a:t>
            </a:r>
          </a:p>
          <a:p>
            <a:pPr>
              <a:spcBef>
                <a:spcPct val="50000"/>
              </a:spcBef>
            </a:pPr>
            <a:r>
              <a:rPr lang="cs-CZ" sz="1800">
                <a:sym typeface="Symbol" pitchFamily="18" charset="2"/>
              </a:rPr>
              <a:t>The solution of methylen blue is dispersed and dryed. Particles are analysed by comparing of the blue colour intensity upstream and downstream the filter. It is suitable to high efficient filters. By reason of narow gauge usage is replaced by sodium chloride aerosol test. </a:t>
            </a:r>
            <a:endParaRPr lang="cs-CZ"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228600" y="228600"/>
            <a:ext cx="8534400" cy="366713"/>
          </a:xfrm>
          <a:prstGeom prst="rect">
            <a:avLst/>
          </a:prstGeom>
          <a:noFill/>
          <a:ln w="9525">
            <a:noFill/>
            <a:miter lim="800000"/>
            <a:headEnd/>
            <a:tailEnd/>
          </a:ln>
        </p:spPr>
        <p:txBody>
          <a:bodyPr>
            <a:spAutoFit/>
          </a:bodyPr>
          <a:lstStyle/>
          <a:p>
            <a:pPr>
              <a:spcBef>
                <a:spcPct val="50000"/>
              </a:spcBef>
            </a:pPr>
            <a:endParaRPr lang="cs-CZ" sz="1800"/>
          </a:p>
        </p:txBody>
      </p:sp>
      <p:sp>
        <p:nvSpPr>
          <p:cNvPr id="6148" name="Text Box 3"/>
          <p:cNvSpPr txBox="1">
            <a:spLocks noChangeArrowheads="1"/>
          </p:cNvSpPr>
          <p:nvPr/>
        </p:nvSpPr>
        <p:spPr bwMode="auto">
          <a:xfrm>
            <a:off x="0" y="0"/>
            <a:ext cx="8534400" cy="396875"/>
          </a:xfrm>
          <a:prstGeom prst="rect">
            <a:avLst/>
          </a:prstGeom>
          <a:noFill/>
          <a:ln w="9525">
            <a:noFill/>
            <a:miter lim="800000"/>
            <a:headEnd/>
            <a:tailEnd/>
          </a:ln>
        </p:spPr>
        <p:txBody>
          <a:bodyPr>
            <a:spAutoFit/>
          </a:bodyPr>
          <a:lstStyle/>
          <a:p>
            <a:pPr>
              <a:spcBef>
                <a:spcPct val="50000"/>
              </a:spcBef>
            </a:pPr>
            <a:r>
              <a:rPr lang="cs-CZ" sz="2000" b="1"/>
              <a:t>Summary of test methods:</a:t>
            </a:r>
            <a:endParaRPr lang="cs-CZ" sz="1800"/>
          </a:p>
        </p:txBody>
      </p:sp>
      <p:graphicFrame>
        <p:nvGraphicFramePr>
          <p:cNvPr id="6146" name="Object 0"/>
          <p:cNvGraphicFramePr>
            <a:graphicFrameLocks noChangeAspect="1"/>
          </p:cNvGraphicFramePr>
          <p:nvPr/>
        </p:nvGraphicFramePr>
        <p:xfrm>
          <a:off x="762000" y="390525"/>
          <a:ext cx="7924800" cy="6467475"/>
        </p:xfrm>
        <a:graphic>
          <a:graphicData uri="http://schemas.openxmlformats.org/presentationml/2006/ole">
            <p:oleObj spid="_x0000_s6146" name="Dokument" r:id="rId3" imgW="7496640" imgH="6685920" progId="Word.Document.8">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2"/>
          <p:cNvSpPr txBox="1">
            <a:spLocks noChangeArrowheads="1"/>
          </p:cNvSpPr>
          <p:nvPr/>
        </p:nvSpPr>
        <p:spPr bwMode="auto">
          <a:xfrm>
            <a:off x="0" y="228600"/>
            <a:ext cx="8839200" cy="1938338"/>
          </a:xfrm>
          <a:prstGeom prst="rect">
            <a:avLst/>
          </a:prstGeom>
          <a:noFill/>
          <a:ln w="9525">
            <a:noFill/>
            <a:miter lim="800000"/>
            <a:headEnd/>
            <a:tailEnd/>
          </a:ln>
        </p:spPr>
        <p:txBody>
          <a:bodyPr>
            <a:spAutoFit/>
          </a:bodyPr>
          <a:lstStyle/>
          <a:p>
            <a:pPr>
              <a:spcBef>
                <a:spcPct val="50000"/>
              </a:spcBef>
            </a:pPr>
            <a:r>
              <a:rPr lang="cs-CZ" b="1">
                <a:solidFill>
                  <a:srgbClr val="008000"/>
                </a:solidFill>
              </a:rPr>
              <a:t>4.4 Types of filters based on filter efficiency</a:t>
            </a:r>
            <a:r>
              <a:rPr lang="cs-CZ"/>
              <a:t>: </a:t>
            </a:r>
          </a:p>
          <a:p>
            <a:pPr>
              <a:spcBef>
                <a:spcPct val="50000"/>
              </a:spcBef>
            </a:pPr>
            <a:r>
              <a:rPr lang="cs-CZ" sz="2000"/>
              <a:t>Filters are classified according to international standards:</a:t>
            </a:r>
          </a:p>
          <a:p>
            <a:pPr>
              <a:spcBef>
                <a:spcPct val="50000"/>
              </a:spcBef>
            </a:pPr>
            <a:r>
              <a:rPr lang="cs-CZ" sz="2000"/>
              <a:t>a) European standards EN 1822 (1998) and EN 779 (2002):</a:t>
            </a:r>
          </a:p>
          <a:p>
            <a:pPr>
              <a:spcBef>
                <a:spcPct val="50000"/>
              </a:spcBef>
            </a:pPr>
            <a:endParaRPr lang="cs-CZ"/>
          </a:p>
        </p:txBody>
      </p:sp>
      <p:graphicFrame>
        <p:nvGraphicFramePr>
          <p:cNvPr id="7170" name="Object 3"/>
          <p:cNvGraphicFramePr>
            <a:graphicFrameLocks noChangeAspect="1"/>
          </p:cNvGraphicFramePr>
          <p:nvPr/>
        </p:nvGraphicFramePr>
        <p:xfrm>
          <a:off x="0" y="1752600"/>
          <a:ext cx="4343400" cy="4572000"/>
        </p:xfrm>
        <a:graphic>
          <a:graphicData uri="http://schemas.openxmlformats.org/presentationml/2006/ole">
            <p:oleObj spid="_x0000_s7170" name="Dokument" r:id="rId3" imgW="5977800" imgH="5028120" progId="Word.Document.8">
              <p:embed/>
            </p:oleObj>
          </a:graphicData>
        </a:graphic>
      </p:graphicFrame>
      <p:graphicFrame>
        <p:nvGraphicFramePr>
          <p:cNvPr id="7171" name="Object 4"/>
          <p:cNvGraphicFramePr>
            <a:graphicFrameLocks noChangeAspect="1"/>
          </p:cNvGraphicFramePr>
          <p:nvPr/>
        </p:nvGraphicFramePr>
        <p:xfrm>
          <a:off x="3962400" y="1752600"/>
          <a:ext cx="5334000" cy="4151313"/>
        </p:xfrm>
        <a:graphic>
          <a:graphicData uri="http://schemas.openxmlformats.org/presentationml/2006/ole">
            <p:oleObj spid="_x0000_s7171" name="Dokument" r:id="rId4" imgW="5410800" imgH="4289760" progId="Word.Document.8">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4"/>
          <p:cNvSpPr txBox="1">
            <a:spLocks noChangeArrowheads="1"/>
          </p:cNvSpPr>
          <p:nvPr/>
        </p:nvSpPr>
        <p:spPr bwMode="auto">
          <a:xfrm>
            <a:off x="609600" y="609600"/>
            <a:ext cx="7924800" cy="1524000"/>
          </a:xfrm>
          <a:prstGeom prst="rect">
            <a:avLst/>
          </a:prstGeom>
          <a:noFill/>
          <a:ln w="9525">
            <a:noFill/>
            <a:miter lim="800000"/>
            <a:headEnd/>
            <a:tailEnd/>
          </a:ln>
        </p:spPr>
        <p:txBody>
          <a:bodyPr>
            <a:spAutoFit/>
          </a:bodyPr>
          <a:lstStyle/>
          <a:p>
            <a:pPr>
              <a:spcBef>
                <a:spcPct val="50000"/>
              </a:spcBef>
            </a:pPr>
            <a:r>
              <a:rPr lang="cs-CZ">
                <a:solidFill>
                  <a:srgbClr val="CC0000"/>
                </a:solidFill>
              </a:rPr>
              <a:t>1 Definition</a:t>
            </a:r>
          </a:p>
          <a:p>
            <a:pPr>
              <a:spcBef>
                <a:spcPct val="50000"/>
              </a:spcBef>
            </a:pPr>
            <a:r>
              <a:rPr lang="cs-CZ" sz="2000"/>
              <a:t>Filtration is a process of separating dispersed particles from a dispersing fluid by means of porous media. The dispersing medium can be a gas (or gas mixture) or a liquid.</a:t>
            </a:r>
          </a:p>
        </p:txBody>
      </p:sp>
      <p:graphicFrame>
        <p:nvGraphicFramePr>
          <p:cNvPr id="1026" name="Object 6"/>
          <p:cNvGraphicFramePr>
            <a:graphicFrameLocks noChangeAspect="1"/>
          </p:cNvGraphicFramePr>
          <p:nvPr/>
        </p:nvGraphicFramePr>
        <p:xfrm>
          <a:off x="1789113" y="3298825"/>
          <a:ext cx="2039937" cy="1624013"/>
        </p:xfrm>
        <a:graphic>
          <a:graphicData uri="http://schemas.openxmlformats.org/presentationml/2006/ole">
            <p:oleObj spid="_x0000_s1026" name="Rastrový obrázek" r:id="rId3" imgW="1495634" imgH="1352381" progId="Obraz programu Malování">
              <p:embed/>
            </p:oleObj>
          </a:graphicData>
        </a:graphic>
      </p:graphicFrame>
      <p:sp>
        <p:nvSpPr>
          <p:cNvPr id="1028" name="Line 7"/>
          <p:cNvSpPr>
            <a:spLocks noChangeAspect="1" noChangeShapeType="1"/>
          </p:cNvSpPr>
          <p:nvPr/>
        </p:nvSpPr>
        <p:spPr bwMode="auto">
          <a:xfrm>
            <a:off x="1789113" y="4922838"/>
            <a:ext cx="3430587" cy="0"/>
          </a:xfrm>
          <a:prstGeom prst="line">
            <a:avLst/>
          </a:prstGeom>
          <a:noFill/>
          <a:ln w="19050">
            <a:solidFill>
              <a:srgbClr val="000000"/>
            </a:solidFill>
            <a:round/>
            <a:headEnd/>
            <a:tailEnd/>
          </a:ln>
        </p:spPr>
        <p:txBody>
          <a:bodyPr/>
          <a:lstStyle/>
          <a:p>
            <a:endParaRPr lang="cs-CZ"/>
          </a:p>
        </p:txBody>
      </p:sp>
      <p:sp>
        <p:nvSpPr>
          <p:cNvPr id="1029" name="AutoShape 8"/>
          <p:cNvSpPr>
            <a:spLocks noChangeAspect="1" noChangeArrowheads="1"/>
          </p:cNvSpPr>
          <p:nvPr/>
        </p:nvSpPr>
        <p:spPr bwMode="auto">
          <a:xfrm>
            <a:off x="1944688" y="3825875"/>
            <a:ext cx="1092200" cy="547688"/>
          </a:xfrm>
          <a:prstGeom prst="rightArrow">
            <a:avLst>
              <a:gd name="adj1" fmla="val 50000"/>
              <a:gd name="adj2" fmla="val 49855"/>
            </a:avLst>
          </a:prstGeom>
          <a:solidFill>
            <a:srgbClr val="CCFF99">
              <a:alpha val="50195"/>
            </a:srgbClr>
          </a:solidFill>
          <a:ln w="19050">
            <a:solidFill>
              <a:srgbClr val="99CC00"/>
            </a:solidFill>
            <a:miter lim="800000"/>
            <a:headEnd/>
            <a:tailEnd/>
          </a:ln>
        </p:spPr>
        <p:txBody>
          <a:bodyPr/>
          <a:lstStyle/>
          <a:p>
            <a:endParaRPr lang="cs-CZ"/>
          </a:p>
        </p:txBody>
      </p:sp>
      <p:sp>
        <p:nvSpPr>
          <p:cNvPr id="1030" name="AutoShape 9"/>
          <p:cNvSpPr>
            <a:spLocks noChangeAspect="1" noChangeArrowheads="1"/>
          </p:cNvSpPr>
          <p:nvPr/>
        </p:nvSpPr>
        <p:spPr bwMode="auto">
          <a:xfrm>
            <a:off x="3971925" y="3825875"/>
            <a:ext cx="1092200" cy="547688"/>
          </a:xfrm>
          <a:prstGeom prst="rightArrow">
            <a:avLst>
              <a:gd name="adj1" fmla="val 50000"/>
              <a:gd name="adj2" fmla="val 49855"/>
            </a:avLst>
          </a:prstGeom>
          <a:solidFill>
            <a:srgbClr val="CCFF99">
              <a:alpha val="50195"/>
            </a:srgbClr>
          </a:solidFill>
          <a:ln w="19050">
            <a:solidFill>
              <a:srgbClr val="99CC00"/>
            </a:solidFill>
            <a:miter lim="800000"/>
            <a:headEnd/>
            <a:tailEnd/>
          </a:ln>
        </p:spPr>
        <p:txBody>
          <a:bodyPr/>
          <a:lstStyle/>
          <a:p>
            <a:endParaRPr lang="cs-CZ"/>
          </a:p>
        </p:txBody>
      </p:sp>
      <p:sp>
        <p:nvSpPr>
          <p:cNvPr id="1031" name="Line 10"/>
          <p:cNvSpPr>
            <a:spLocks noChangeAspect="1" noChangeShapeType="1"/>
          </p:cNvSpPr>
          <p:nvPr/>
        </p:nvSpPr>
        <p:spPr bwMode="auto">
          <a:xfrm>
            <a:off x="1789113" y="3276600"/>
            <a:ext cx="3430587" cy="0"/>
          </a:xfrm>
          <a:prstGeom prst="line">
            <a:avLst/>
          </a:prstGeom>
          <a:noFill/>
          <a:ln w="19050">
            <a:solidFill>
              <a:srgbClr val="000000"/>
            </a:solidFill>
            <a:round/>
            <a:headEnd/>
            <a:tailEnd/>
          </a:ln>
        </p:spPr>
        <p:txBody>
          <a:bodyPr/>
          <a:lstStyle/>
          <a:p>
            <a:endParaRPr lang="cs-CZ"/>
          </a:p>
        </p:txBody>
      </p:sp>
      <p:sp>
        <p:nvSpPr>
          <p:cNvPr id="1032" name="Line 11"/>
          <p:cNvSpPr>
            <a:spLocks noChangeAspect="1" noChangeShapeType="1"/>
          </p:cNvSpPr>
          <p:nvPr/>
        </p:nvSpPr>
        <p:spPr bwMode="auto">
          <a:xfrm>
            <a:off x="3192463" y="4911725"/>
            <a:ext cx="0" cy="273050"/>
          </a:xfrm>
          <a:prstGeom prst="line">
            <a:avLst/>
          </a:prstGeom>
          <a:noFill/>
          <a:ln w="12700">
            <a:solidFill>
              <a:srgbClr val="000000"/>
            </a:solidFill>
            <a:round/>
            <a:headEnd/>
            <a:tailEnd/>
          </a:ln>
        </p:spPr>
        <p:txBody>
          <a:bodyPr/>
          <a:lstStyle/>
          <a:p>
            <a:endParaRPr lang="cs-CZ"/>
          </a:p>
        </p:txBody>
      </p:sp>
      <p:sp>
        <p:nvSpPr>
          <p:cNvPr id="1033" name="Line 12"/>
          <p:cNvSpPr>
            <a:spLocks noChangeAspect="1" noChangeShapeType="1"/>
          </p:cNvSpPr>
          <p:nvPr/>
        </p:nvSpPr>
        <p:spPr bwMode="auto">
          <a:xfrm>
            <a:off x="3816350" y="4911725"/>
            <a:ext cx="0" cy="273050"/>
          </a:xfrm>
          <a:prstGeom prst="line">
            <a:avLst/>
          </a:prstGeom>
          <a:noFill/>
          <a:ln w="12700">
            <a:solidFill>
              <a:srgbClr val="000000"/>
            </a:solidFill>
            <a:round/>
            <a:headEnd/>
            <a:tailEnd/>
          </a:ln>
        </p:spPr>
        <p:txBody>
          <a:bodyPr/>
          <a:lstStyle/>
          <a:p>
            <a:endParaRPr lang="cs-CZ"/>
          </a:p>
        </p:txBody>
      </p:sp>
      <p:sp>
        <p:nvSpPr>
          <p:cNvPr id="1034" name="Line 13"/>
          <p:cNvSpPr>
            <a:spLocks noChangeAspect="1" noChangeShapeType="1"/>
          </p:cNvSpPr>
          <p:nvPr/>
        </p:nvSpPr>
        <p:spPr bwMode="auto">
          <a:xfrm>
            <a:off x="3192463" y="5184775"/>
            <a:ext cx="623887" cy="0"/>
          </a:xfrm>
          <a:prstGeom prst="line">
            <a:avLst/>
          </a:prstGeom>
          <a:noFill/>
          <a:ln w="12700">
            <a:solidFill>
              <a:srgbClr val="000000"/>
            </a:solidFill>
            <a:round/>
            <a:headEnd type="arrow" w="med" len="med"/>
            <a:tailEnd type="arrow" w="med" len="med"/>
          </a:ln>
        </p:spPr>
        <p:txBody>
          <a:bodyPr/>
          <a:lstStyle/>
          <a:p>
            <a:endParaRPr lang="cs-CZ"/>
          </a:p>
        </p:txBody>
      </p:sp>
      <p:sp>
        <p:nvSpPr>
          <p:cNvPr id="1035" name="AutoShape 14"/>
          <p:cNvSpPr>
            <a:spLocks/>
          </p:cNvSpPr>
          <p:nvPr/>
        </p:nvSpPr>
        <p:spPr bwMode="auto">
          <a:xfrm>
            <a:off x="533400" y="2514600"/>
            <a:ext cx="914400" cy="552450"/>
          </a:xfrm>
          <a:prstGeom prst="callout2">
            <a:avLst>
              <a:gd name="adj1" fmla="val 20690"/>
              <a:gd name="adj2" fmla="val 100000"/>
              <a:gd name="adj3" fmla="val 20690"/>
              <a:gd name="adj4" fmla="val 123958"/>
              <a:gd name="adj5" fmla="val 270403"/>
              <a:gd name="adj6" fmla="val 192537"/>
            </a:avLst>
          </a:prstGeom>
          <a:noFill/>
          <a:ln w="12700">
            <a:solidFill>
              <a:srgbClr val="FF9900"/>
            </a:solidFill>
            <a:miter lim="800000"/>
            <a:headEnd/>
            <a:tailEnd/>
          </a:ln>
        </p:spPr>
        <p:txBody>
          <a:bodyPr lIns="0" tIns="0" rIns="0" bIns="0"/>
          <a:lstStyle/>
          <a:p>
            <a:pPr eaLnBrk="0" hangingPunct="0"/>
            <a:r>
              <a:rPr lang="cs-CZ" sz="1600"/>
              <a:t>Upstream</a:t>
            </a:r>
          </a:p>
        </p:txBody>
      </p:sp>
      <p:sp>
        <p:nvSpPr>
          <p:cNvPr id="1036" name="AutoShape 15"/>
          <p:cNvSpPr>
            <a:spLocks/>
          </p:cNvSpPr>
          <p:nvPr/>
        </p:nvSpPr>
        <p:spPr bwMode="auto">
          <a:xfrm>
            <a:off x="6858000" y="2514600"/>
            <a:ext cx="1143000" cy="257175"/>
          </a:xfrm>
          <a:prstGeom prst="callout2">
            <a:avLst>
              <a:gd name="adj1" fmla="val 44444"/>
              <a:gd name="adj2" fmla="val 0"/>
              <a:gd name="adj3" fmla="val 44444"/>
              <a:gd name="adj4" fmla="val -28194"/>
              <a:gd name="adj5" fmla="val 562347"/>
              <a:gd name="adj6" fmla="val -199028"/>
            </a:avLst>
          </a:prstGeom>
          <a:noFill/>
          <a:ln w="12700">
            <a:solidFill>
              <a:srgbClr val="FF9900"/>
            </a:solidFill>
            <a:miter lim="800000"/>
            <a:headEnd/>
            <a:tailEnd/>
          </a:ln>
        </p:spPr>
        <p:txBody>
          <a:bodyPr lIns="0" tIns="0" rIns="0" bIns="0"/>
          <a:lstStyle/>
          <a:p>
            <a:pPr eaLnBrk="0" hangingPunct="0"/>
            <a:r>
              <a:rPr lang="cs-CZ" sz="1600"/>
              <a:t>Downstream</a:t>
            </a:r>
          </a:p>
        </p:txBody>
      </p:sp>
      <p:sp>
        <p:nvSpPr>
          <p:cNvPr id="1037" name="AutoShape 16"/>
          <p:cNvSpPr>
            <a:spLocks/>
          </p:cNvSpPr>
          <p:nvPr/>
        </p:nvSpPr>
        <p:spPr bwMode="auto">
          <a:xfrm>
            <a:off x="6858000" y="4524375"/>
            <a:ext cx="609600" cy="200025"/>
          </a:xfrm>
          <a:prstGeom prst="callout2">
            <a:avLst>
              <a:gd name="adj1" fmla="val 57144"/>
              <a:gd name="adj2" fmla="val 0"/>
              <a:gd name="adj3" fmla="val 57144"/>
              <a:gd name="adj4" fmla="val -163023"/>
              <a:gd name="adj5" fmla="val 57144"/>
              <a:gd name="adj6" fmla="val -521875"/>
            </a:avLst>
          </a:prstGeom>
          <a:noFill/>
          <a:ln w="12700">
            <a:solidFill>
              <a:srgbClr val="FF9900"/>
            </a:solidFill>
            <a:miter lim="800000"/>
            <a:headEnd/>
            <a:tailEnd/>
          </a:ln>
        </p:spPr>
        <p:txBody>
          <a:bodyPr lIns="0" tIns="0" rIns="0" bIns="0"/>
          <a:lstStyle/>
          <a:p>
            <a:pPr eaLnBrk="0" hangingPunct="0"/>
            <a:r>
              <a:rPr lang="cs-CZ" sz="1600"/>
              <a:t>Filter</a:t>
            </a:r>
          </a:p>
        </p:txBody>
      </p:sp>
      <p:sp>
        <p:nvSpPr>
          <p:cNvPr id="1038" name="AutoShape 17"/>
          <p:cNvSpPr>
            <a:spLocks/>
          </p:cNvSpPr>
          <p:nvPr/>
        </p:nvSpPr>
        <p:spPr bwMode="auto">
          <a:xfrm>
            <a:off x="6934200" y="5676900"/>
            <a:ext cx="990600" cy="342900"/>
          </a:xfrm>
          <a:prstGeom prst="callout2">
            <a:avLst>
              <a:gd name="adj1" fmla="val 33333"/>
              <a:gd name="adj2" fmla="val 0"/>
              <a:gd name="adj3" fmla="val 33333"/>
              <a:gd name="adj4" fmla="val -97278"/>
              <a:gd name="adj5" fmla="val -193056"/>
              <a:gd name="adj6" fmla="val -192630"/>
            </a:avLst>
          </a:prstGeom>
          <a:noFill/>
          <a:ln w="12700">
            <a:solidFill>
              <a:srgbClr val="FF9900"/>
            </a:solidFill>
            <a:miter lim="800000"/>
            <a:headEnd/>
            <a:tailEnd/>
          </a:ln>
        </p:spPr>
        <p:txBody>
          <a:bodyPr lIns="0" tIns="0" rIns="0" bIns="0"/>
          <a:lstStyle/>
          <a:p>
            <a:pPr eaLnBrk="0" hangingPunct="0"/>
            <a:r>
              <a:rPr lang="cs-CZ" sz="1600"/>
              <a:t>Channel wall</a:t>
            </a:r>
          </a:p>
        </p:txBody>
      </p:sp>
      <p:sp>
        <p:nvSpPr>
          <p:cNvPr id="1039" name="AutoShape 18"/>
          <p:cNvSpPr>
            <a:spLocks/>
          </p:cNvSpPr>
          <p:nvPr/>
        </p:nvSpPr>
        <p:spPr bwMode="auto">
          <a:xfrm>
            <a:off x="3048000" y="5657850"/>
            <a:ext cx="990600" cy="328613"/>
          </a:xfrm>
          <a:prstGeom prst="callout2">
            <a:avLst>
              <a:gd name="adj1" fmla="val 34782"/>
              <a:gd name="adj2" fmla="val 0"/>
              <a:gd name="adj3" fmla="val 34782"/>
              <a:gd name="adj4" fmla="val -5130"/>
              <a:gd name="adj5" fmla="val -256037"/>
              <a:gd name="adj6" fmla="val -28366"/>
            </a:avLst>
          </a:prstGeom>
          <a:noFill/>
          <a:ln w="12700">
            <a:solidFill>
              <a:srgbClr val="FF9900"/>
            </a:solidFill>
            <a:miter lim="800000"/>
            <a:headEnd/>
            <a:tailEnd/>
          </a:ln>
        </p:spPr>
        <p:txBody>
          <a:bodyPr lIns="0" tIns="0" rIns="0" bIns="0"/>
          <a:lstStyle/>
          <a:p>
            <a:pPr eaLnBrk="0" hangingPunct="0"/>
            <a:r>
              <a:rPr lang="cs-CZ" sz="1600"/>
              <a:t>Dispersed particles</a:t>
            </a:r>
          </a:p>
        </p:txBody>
      </p:sp>
      <p:sp>
        <p:nvSpPr>
          <p:cNvPr id="1040" name="AutoShape 19"/>
          <p:cNvSpPr>
            <a:spLocks/>
          </p:cNvSpPr>
          <p:nvPr/>
        </p:nvSpPr>
        <p:spPr bwMode="auto">
          <a:xfrm>
            <a:off x="617538" y="5707063"/>
            <a:ext cx="895350" cy="328612"/>
          </a:xfrm>
          <a:prstGeom prst="callout2">
            <a:avLst>
              <a:gd name="adj1" fmla="val 34782"/>
              <a:gd name="adj2" fmla="val 100000"/>
              <a:gd name="adj3" fmla="val 34782"/>
              <a:gd name="adj4" fmla="val 145569"/>
              <a:gd name="adj5" fmla="val -322222"/>
              <a:gd name="adj6" fmla="val 209750"/>
            </a:avLst>
          </a:prstGeom>
          <a:noFill/>
          <a:ln w="12700">
            <a:solidFill>
              <a:srgbClr val="FF9900"/>
            </a:solidFill>
            <a:miter lim="800000"/>
            <a:headEnd/>
            <a:tailEnd/>
          </a:ln>
        </p:spPr>
        <p:txBody>
          <a:bodyPr lIns="0" tIns="0" rIns="0" bIns="0"/>
          <a:lstStyle/>
          <a:p>
            <a:pPr eaLnBrk="0" hangingPunct="0"/>
            <a:r>
              <a:rPr lang="cs-CZ" sz="1600"/>
              <a:t>Dispersing fluid</a:t>
            </a:r>
          </a:p>
        </p:txBody>
      </p:sp>
      <p:sp>
        <p:nvSpPr>
          <p:cNvPr id="1041" name="AutoShape 20"/>
          <p:cNvSpPr>
            <a:spLocks/>
          </p:cNvSpPr>
          <p:nvPr/>
        </p:nvSpPr>
        <p:spPr bwMode="auto">
          <a:xfrm>
            <a:off x="6858000" y="3810000"/>
            <a:ext cx="1828800" cy="457200"/>
          </a:xfrm>
          <a:prstGeom prst="callout2">
            <a:avLst>
              <a:gd name="adj1" fmla="val 25000"/>
              <a:gd name="adj2" fmla="val 0"/>
              <a:gd name="adj3" fmla="val 25000"/>
              <a:gd name="adj4" fmla="val -38454"/>
              <a:gd name="adj5" fmla="val 161806"/>
              <a:gd name="adj6" fmla="val -192708"/>
            </a:avLst>
          </a:prstGeom>
          <a:noFill/>
          <a:ln w="12700">
            <a:solidFill>
              <a:srgbClr val="FF9900"/>
            </a:solidFill>
            <a:miter lim="800000"/>
            <a:headEnd/>
            <a:tailEnd/>
          </a:ln>
        </p:spPr>
        <p:txBody>
          <a:bodyPr lIns="0" tIns="0" rIns="0" bIns="0"/>
          <a:lstStyle/>
          <a:p>
            <a:pPr eaLnBrk="0" hangingPunct="0"/>
            <a:r>
              <a:rPr lang="cs-CZ" sz="1600"/>
              <a:t>Particles deposited inside the filter</a:t>
            </a:r>
          </a:p>
        </p:txBody>
      </p:sp>
      <p:sp>
        <p:nvSpPr>
          <p:cNvPr id="1042" name="AutoShape 21"/>
          <p:cNvSpPr>
            <a:spLocks/>
          </p:cNvSpPr>
          <p:nvPr/>
        </p:nvSpPr>
        <p:spPr bwMode="auto">
          <a:xfrm>
            <a:off x="4868863" y="5676900"/>
            <a:ext cx="857250" cy="342900"/>
          </a:xfrm>
          <a:prstGeom prst="callout2">
            <a:avLst>
              <a:gd name="adj1" fmla="val 33333"/>
              <a:gd name="adj2" fmla="val 0"/>
              <a:gd name="adj3" fmla="val 33333"/>
              <a:gd name="adj4" fmla="val -26296"/>
              <a:gd name="adj5" fmla="val -147222"/>
              <a:gd name="adj6" fmla="val -141296"/>
            </a:avLst>
          </a:prstGeom>
          <a:noFill/>
          <a:ln w="12700">
            <a:solidFill>
              <a:srgbClr val="FF9900"/>
            </a:solidFill>
            <a:miter lim="800000"/>
            <a:headEnd/>
            <a:tailEnd/>
          </a:ln>
        </p:spPr>
        <p:txBody>
          <a:bodyPr lIns="0" tIns="0" rIns="0" bIns="0"/>
          <a:lstStyle/>
          <a:p>
            <a:pPr eaLnBrk="0" hangingPunct="0"/>
            <a:r>
              <a:rPr lang="cs-CZ" sz="1600"/>
              <a:t>Filter thickness</a:t>
            </a:r>
          </a:p>
        </p:txBody>
      </p:sp>
      <p:sp>
        <p:nvSpPr>
          <p:cNvPr id="1043" name="AutoShape 22"/>
          <p:cNvSpPr>
            <a:spLocks/>
          </p:cNvSpPr>
          <p:nvPr/>
        </p:nvSpPr>
        <p:spPr bwMode="auto">
          <a:xfrm flipH="1">
            <a:off x="2971800" y="2554288"/>
            <a:ext cx="3154363" cy="536575"/>
          </a:xfrm>
          <a:prstGeom prst="callout3">
            <a:avLst>
              <a:gd name="adj1" fmla="val 21301"/>
              <a:gd name="adj2" fmla="val 102412"/>
              <a:gd name="adj3" fmla="val 21301"/>
              <a:gd name="adj4" fmla="val 108954"/>
              <a:gd name="adj5" fmla="val 98222"/>
              <a:gd name="adj6" fmla="val 108954"/>
              <a:gd name="adj7" fmla="val 219819"/>
              <a:gd name="adj8" fmla="val 99343"/>
            </a:avLst>
          </a:prstGeom>
          <a:noFill/>
          <a:ln w="12700">
            <a:solidFill>
              <a:srgbClr val="FF9900"/>
            </a:solidFill>
            <a:miter lim="800000"/>
            <a:headEnd/>
            <a:tailEnd/>
          </a:ln>
        </p:spPr>
        <p:txBody>
          <a:bodyPr lIns="0" tIns="0" rIns="0" bIns="0"/>
          <a:lstStyle/>
          <a:p>
            <a:pPr eaLnBrk="0" hangingPunct="0"/>
            <a:r>
              <a:rPr lang="cs-CZ" sz="1600"/>
              <a:t>Face of the filter with „filter cake“ of deposited particles</a:t>
            </a:r>
          </a:p>
        </p:txBody>
      </p:sp>
      <p:sp>
        <p:nvSpPr>
          <p:cNvPr id="1044" name="Rectangle 23"/>
          <p:cNvSpPr>
            <a:spLocks noChangeAspect="1" noChangeArrowheads="1"/>
          </p:cNvSpPr>
          <p:nvPr/>
        </p:nvSpPr>
        <p:spPr bwMode="auto">
          <a:xfrm>
            <a:off x="3192463" y="3276600"/>
            <a:ext cx="623887" cy="1646238"/>
          </a:xfrm>
          <a:prstGeom prst="rect">
            <a:avLst/>
          </a:prstGeom>
          <a:solidFill>
            <a:srgbClr val="FFCCCC">
              <a:alpha val="50195"/>
            </a:srgbClr>
          </a:solidFill>
          <a:ln w="19050">
            <a:solidFill>
              <a:srgbClr val="FF0000"/>
            </a:solidFill>
            <a:miter lim="800000"/>
            <a:headEnd/>
            <a:tailEnd/>
          </a:ln>
        </p:spPr>
        <p:txBody>
          <a:bodyPr/>
          <a:lstStyle/>
          <a:p>
            <a:endParaRPr lang="cs-CZ"/>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76200" y="152400"/>
            <a:ext cx="9144000" cy="396875"/>
          </a:xfrm>
          <a:prstGeom prst="rect">
            <a:avLst/>
          </a:prstGeom>
          <a:noFill/>
          <a:ln w="9525">
            <a:noFill/>
            <a:miter lim="800000"/>
            <a:headEnd/>
            <a:tailEnd/>
          </a:ln>
        </p:spPr>
        <p:txBody>
          <a:bodyPr>
            <a:spAutoFit/>
          </a:bodyPr>
          <a:lstStyle/>
          <a:p>
            <a:pPr>
              <a:spcBef>
                <a:spcPct val="50000"/>
              </a:spcBef>
            </a:pPr>
            <a:r>
              <a:rPr lang="cs-CZ" sz="2000"/>
              <a:t>Applications of filters according to EN 779 and EN 1822 standards.</a:t>
            </a:r>
          </a:p>
        </p:txBody>
      </p:sp>
      <p:graphicFrame>
        <p:nvGraphicFramePr>
          <p:cNvPr id="8194" name="Object 3"/>
          <p:cNvGraphicFramePr>
            <a:graphicFrameLocks noChangeAspect="1"/>
          </p:cNvGraphicFramePr>
          <p:nvPr/>
        </p:nvGraphicFramePr>
        <p:xfrm>
          <a:off x="533400" y="719138"/>
          <a:ext cx="8610600" cy="6103937"/>
        </p:xfrm>
        <a:graphic>
          <a:graphicData uri="http://schemas.openxmlformats.org/presentationml/2006/ole">
            <p:oleObj spid="_x0000_s8194" name="Dokument" r:id="rId3" imgW="9811440" imgH="7220880" progId="Word.Document.8">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nvSpPr>
        <p:spPr bwMode="auto">
          <a:xfrm>
            <a:off x="381000" y="304800"/>
            <a:ext cx="8305800" cy="1084263"/>
          </a:xfrm>
          <a:prstGeom prst="rect">
            <a:avLst/>
          </a:prstGeom>
          <a:noFill/>
          <a:ln w="9525">
            <a:noFill/>
            <a:miter lim="800000"/>
            <a:headEnd/>
            <a:tailEnd/>
          </a:ln>
        </p:spPr>
        <p:txBody>
          <a:bodyPr>
            <a:spAutoFit/>
          </a:bodyPr>
          <a:lstStyle/>
          <a:p>
            <a:pPr>
              <a:spcBef>
                <a:spcPct val="50000"/>
              </a:spcBef>
            </a:pPr>
            <a:r>
              <a:rPr lang="cs-CZ" sz="2000"/>
              <a:t>b) American standard ASHRAE 52.2  (1999)</a:t>
            </a:r>
          </a:p>
          <a:p>
            <a:pPr>
              <a:spcBef>
                <a:spcPct val="50000"/>
              </a:spcBef>
            </a:pPr>
            <a:r>
              <a:rPr lang="cs-CZ" sz="1800"/>
              <a:t>Coarse filters (MERV 1 – 4) are tested by synthetic dust, other filters are tested by pottasium chloride particles with defined size (0,3 - 10 </a:t>
            </a:r>
            <a:r>
              <a:rPr lang="cs-CZ" sz="1800">
                <a:sym typeface="Symbol" pitchFamily="18" charset="2"/>
              </a:rPr>
              <a:t>m) </a:t>
            </a:r>
            <a:r>
              <a:rPr lang="cs-CZ" sz="1800"/>
              <a:t>divided onto three ranges.</a:t>
            </a:r>
          </a:p>
        </p:txBody>
      </p:sp>
      <p:graphicFrame>
        <p:nvGraphicFramePr>
          <p:cNvPr id="9218" name="Object 3"/>
          <p:cNvGraphicFramePr>
            <a:graphicFrameLocks noChangeAspect="1"/>
          </p:cNvGraphicFramePr>
          <p:nvPr/>
        </p:nvGraphicFramePr>
        <p:xfrm>
          <a:off x="457200" y="1438275"/>
          <a:ext cx="7086600" cy="5572125"/>
        </p:xfrm>
        <a:graphic>
          <a:graphicData uri="http://schemas.openxmlformats.org/presentationml/2006/ole">
            <p:oleObj spid="_x0000_s9218" name="Dokument" r:id="rId3" imgW="6058440" imgH="4762080" progId="Word.Document.8">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0"/>
          <p:cNvGraphicFramePr>
            <a:graphicFrameLocks noChangeAspect="1"/>
          </p:cNvGraphicFramePr>
          <p:nvPr/>
        </p:nvGraphicFramePr>
        <p:xfrm>
          <a:off x="152400" y="1600200"/>
          <a:ext cx="8839200" cy="4919663"/>
        </p:xfrm>
        <a:graphic>
          <a:graphicData uri="http://schemas.openxmlformats.org/presentationml/2006/ole">
            <p:oleObj spid="_x0000_s10242" name="Dokument" r:id="rId3" imgW="9058320" imgH="5636520" progId="Word.Document.8">
              <p:embed/>
            </p:oleObj>
          </a:graphicData>
        </a:graphic>
      </p:graphicFrame>
      <p:sp>
        <p:nvSpPr>
          <p:cNvPr id="10243" name="Text Box 3"/>
          <p:cNvSpPr txBox="1">
            <a:spLocks noChangeArrowheads="1"/>
          </p:cNvSpPr>
          <p:nvPr/>
        </p:nvSpPr>
        <p:spPr bwMode="auto">
          <a:xfrm>
            <a:off x="152400" y="381000"/>
            <a:ext cx="9144000" cy="396875"/>
          </a:xfrm>
          <a:prstGeom prst="rect">
            <a:avLst/>
          </a:prstGeom>
          <a:noFill/>
          <a:ln w="9525">
            <a:noFill/>
            <a:miter lim="800000"/>
            <a:headEnd/>
            <a:tailEnd/>
          </a:ln>
        </p:spPr>
        <p:txBody>
          <a:bodyPr>
            <a:spAutoFit/>
          </a:bodyPr>
          <a:lstStyle/>
          <a:p>
            <a:pPr>
              <a:spcBef>
                <a:spcPct val="50000"/>
              </a:spcBef>
            </a:pPr>
            <a:r>
              <a:rPr lang="cs-CZ" sz="2000"/>
              <a:t>Applications of filters according to ASHRAE 52.2 standard.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219200" y="2571750"/>
            <a:ext cx="6781800" cy="1016000"/>
          </a:xfrm>
          <a:prstGeom prst="rect">
            <a:avLst/>
          </a:prstGeom>
          <a:noFill/>
          <a:ln w="9525">
            <a:noFill/>
            <a:miter lim="800000"/>
            <a:headEnd/>
            <a:tailEnd/>
          </a:ln>
        </p:spPr>
        <p:txBody>
          <a:bodyPr>
            <a:spAutoFit/>
          </a:bodyPr>
          <a:lstStyle/>
          <a:p>
            <a:pPr algn="ctr">
              <a:spcBef>
                <a:spcPct val="50000"/>
              </a:spcBef>
            </a:pPr>
            <a:r>
              <a:rPr lang="cs-CZ" b="1">
                <a:solidFill>
                  <a:srgbClr val="CC0000"/>
                </a:solidFill>
              </a:rPr>
              <a:t>3.   Types of filters based on its shape</a:t>
            </a:r>
            <a:r>
              <a:rPr lang="cs-CZ" b="1">
                <a:solidFill>
                  <a:srgbClr val="008000"/>
                </a:solidFill>
              </a:rPr>
              <a:t>:</a:t>
            </a:r>
          </a:p>
          <a:p>
            <a:pPr algn="ctr">
              <a:spcBef>
                <a:spcPct val="50000"/>
              </a:spcBef>
            </a:pPr>
            <a:endParaRPr lang="cs-CZ" b="1">
              <a:solidFill>
                <a:srgbClr val="CC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52400" y="428625"/>
            <a:ext cx="6629400" cy="6154738"/>
          </a:xfrm>
          <a:prstGeom prst="rect">
            <a:avLst/>
          </a:prstGeom>
          <a:noFill/>
          <a:ln w="9525">
            <a:noFill/>
            <a:miter lim="800000"/>
            <a:headEnd/>
            <a:tailEnd/>
          </a:ln>
        </p:spPr>
        <p:txBody>
          <a:bodyPr>
            <a:spAutoFit/>
          </a:bodyPr>
          <a:lstStyle/>
          <a:p>
            <a:pPr>
              <a:spcBef>
                <a:spcPct val="50000"/>
              </a:spcBef>
            </a:pPr>
            <a:r>
              <a:rPr lang="cs-CZ" sz="2000" b="1"/>
              <a:t>A) Flat filters:</a:t>
            </a:r>
          </a:p>
          <a:p>
            <a:pPr>
              <a:spcBef>
                <a:spcPct val="50000"/>
              </a:spcBef>
            </a:pPr>
            <a:r>
              <a:rPr lang="cs-CZ" sz="2000"/>
              <a:t>Description and examples:</a:t>
            </a:r>
          </a:p>
          <a:p>
            <a:pPr>
              <a:spcBef>
                <a:spcPct val="50000"/>
              </a:spcBef>
            </a:pPr>
            <a:r>
              <a:rPr lang="cs-CZ" sz="1800"/>
              <a:t>Flat filters are used without frame or (for bigger size)  holded by rigid frame or supporting grid. They would be divided onto two variants. Bulk filters are: thermal or chemical bonded nonwovens, needle punch etc... Thin filters are:woven and knitted fabrics, spunbond, meltblown etc....</a:t>
            </a:r>
            <a:r>
              <a:rPr lang="cs-CZ" sz="2000"/>
              <a:t> </a:t>
            </a:r>
          </a:p>
          <a:p>
            <a:pPr>
              <a:spcBef>
                <a:spcPct val="50000"/>
              </a:spcBef>
            </a:pPr>
            <a:endParaRPr lang="cs-CZ" sz="2000" b="1"/>
          </a:p>
          <a:p>
            <a:pPr>
              <a:spcBef>
                <a:spcPct val="50000"/>
              </a:spcBef>
            </a:pPr>
            <a:endParaRPr lang="cs-CZ" sz="2000"/>
          </a:p>
          <a:p>
            <a:pPr>
              <a:spcBef>
                <a:spcPct val="50000"/>
              </a:spcBef>
            </a:pPr>
            <a:endParaRPr lang="cs-CZ" sz="2000"/>
          </a:p>
          <a:p>
            <a:pPr>
              <a:spcBef>
                <a:spcPct val="50000"/>
              </a:spcBef>
            </a:pPr>
            <a:endParaRPr lang="cs-CZ" sz="2000"/>
          </a:p>
          <a:p>
            <a:pPr>
              <a:spcBef>
                <a:spcPct val="50000"/>
              </a:spcBef>
            </a:pPr>
            <a:endParaRPr lang="cs-CZ" sz="2000" b="1"/>
          </a:p>
          <a:p>
            <a:pPr>
              <a:spcBef>
                <a:spcPct val="50000"/>
              </a:spcBef>
            </a:pPr>
            <a:r>
              <a:rPr lang="cs-CZ" sz="2000"/>
              <a:t>End use:</a:t>
            </a:r>
          </a:p>
          <a:p>
            <a:pPr>
              <a:spcBef>
                <a:spcPct val="50000"/>
              </a:spcBef>
            </a:pPr>
            <a:r>
              <a:rPr lang="cs-CZ" sz="1800"/>
              <a:t>Cheap filters for common applications (vacuum cleaners, kitchen digestor, paint boxes, cabine filters in cars...) , pre-filters for most of air ventilation systems. </a:t>
            </a:r>
          </a:p>
        </p:txBody>
      </p:sp>
      <p:pic>
        <p:nvPicPr>
          <p:cNvPr id="25603" name="Picture 49" descr="D:\JAKUB\obrázky\škola\ploché filtry mmm.bmp"/>
          <p:cNvPicPr>
            <a:picLocks noChangeAspect="1" noChangeArrowheads="1"/>
          </p:cNvPicPr>
          <p:nvPr/>
        </p:nvPicPr>
        <p:blipFill>
          <a:blip r:embed="rId2" cstate="print"/>
          <a:srcRect/>
          <a:stretch>
            <a:fillRect/>
          </a:stretch>
        </p:blipFill>
        <p:spPr bwMode="auto">
          <a:xfrm>
            <a:off x="6705600" y="3733800"/>
            <a:ext cx="2362200" cy="2354263"/>
          </a:xfrm>
          <a:prstGeom prst="rect">
            <a:avLst/>
          </a:prstGeom>
          <a:noFill/>
          <a:ln w="9525">
            <a:noFill/>
            <a:miter lim="800000"/>
            <a:headEnd/>
            <a:tailEnd/>
          </a:ln>
        </p:spPr>
      </p:pic>
      <p:pic>
        <p:nvPicPr>
          <p:cNvPr id="25604" name="Picture 50" descr="D:\JAKUB\obrázky\škola\výuka\filtry\ak26.jpg"/>
          <p:cNvPicPr>
            <a:picLocks noChangeAspect="1" noChangeArrowheads="1"/>
          </p:cNvPicPr>
          <p:nvPr/>
        </p:nvPicPr>
        <p:blipFill>
          <a:blip r:embed="rId3" cstate="print"/>
          <a:srcRect/>
          <a:stretch>
            <a:fillRect/>
          </a:stretch>
        </p:blipFill>
        <p:spPr bwMode="auto">
          <a:xfrm>
            <a:off x="6705600" y="1447800"/>
            <a:ext cx="2362200" cy="2097088"/>
          </a:xfrm>
          <a:prstGeom prst="rect">
            <a:avLst/>
          </a:prstGeom>
          <a:noFill/>
          <a:ln w="9525">
            <a:noFill/>
            <a:miter lim="800000"/>
            <a:headEnd/>
            <a:tailEnd/>
          </a:ln>
        </p:spPr>
      </p:pic>
      <p:grpSp>
        <p:nvGrpSpPr>
          <p:cNvPr id="25605" name="Group 57"/>
          <p:cNvGrpSpPr>
            <a:grpSpLocks/>
          </p:cNvGrpSpPr>
          <p:nvPr/>
        </p:nvGrpSpPr>
        <p:grpSpPr bwMode="auto">
          <a:xfrm>
            <a:off x="457200" y="2819400"/>
            <a:ext cx="5791200" cy="2438400"/>
            <a:chOff x="144" y="1824"/>
            <a:chExt cx="3648" cy="1536"/>
          </a:xfrm>
        </p:grpSpPr>
        <p:sp>
          <p:nvSpPr>
            <p:cNvPr id="25606" name="AutoShape 56"/>
            <p:cNvSpPr>
              <a:spLocks noChangeArrowheads="1"/>
            </p:cNvSpPr>
            <p:nvPr/>
          </p:nvSpPr>
          <p:spPr bwMode="auto">
            <a:xfrm>
              <a:off x="144" y="1824"/>
              <a:ext cx="3648" cy="1536"/>
            </a:xfrm>
            <a:prstGeom prst="roundRect">
              <a:avLst>
                <a:gd name="adj" fmla="val 16667"/>
              </a:avLst>
            </a:prstGeom>
            <a:solidFill>
              <a:schemeClr val="bg1"/>
            </a:solidFill>
            <a:ln w="9525">
              <a:solidFill>
                <a:schemeClr val="tx1"/>
              </a:solidFill>
              <a:round/>
              <a:headEnd/>
              <a:tailEnd/>
            </a:ln>
          </p:spPr>
          <p:txBody>
            <a:bodyPr wrap="none" anchor="ctr"/>
            <a:lstStyle/>
            <a:p>
              <a:endParaRPr lang="cs-CZ"/>
            </a:p>
          </p:txBody>
        </p:sp>
        <p:grpSp>
          <p:nvGrpSpPr>
            <p:cNvPr id="25607" name="Group 55"/>
            <p:cNvGrpSpPr>
              <a:grpSpLocks/>
            </p:cNvGrpSpPr>
            <p:nvPr/>
          </p:nvGrpSpPr>
          <p:grpSpPr bwMode="auto">
            <a:xfrm>
              <a:off x="240" y="1920"/>
              <a:ext cx="3504" cy="1392"/>
              <a:chOff x="240" y="1920"/>
              <a:chExt cx="3504" cy="1392"/>
            </a:xfrm>
          </p:grpSpPr>
          <p:sp>
            <p:nvSpPr>
              <p:cNvPr id="25608" name="Rectangle 4"/>
              <p:cNvSpPr>
                <a:spLocks noChangeArrowheads="1"/>
              </p:cNvSpPr>
              <p:nvPr/>
            </p:nvSpPr>
            <p:spPr bwMode="auto">
              <a:xfrm>
                <a:off x="1353" y="2112"/>
                <a:ext cx="172" cy="944"/>
              </a:xfrm>
              <a:prstGeom prst="rect">
                <a:avLst/>
              </a:prstGeom>
              <a:solidFill>
                <a:srgbClr val="99CCFF"/>
              </a:solidFill>
              <a:ln w="25400">
                <a:solidFill>
                  <a:srgbClr val="000080"/>
                </a:solidFill>
                <a:miter lim="800000"/>
                <a:headEnd/>
                <a:tailEnd/>
              </a:ln>
            </p:spPr>
            <p:txBody>
              <a:bodyPr/>
              <a:lstStyle/>
              <a:p>
                <a:endParaRPr lang="cs-CZ"/>
              </a:p>
            </p:txBody>
          </p:sp>
          <p:sp>
            <p:nvSpPr>
              <p:cNvPr id="25609" name="Line 5"/>
              <p:cNvSpPr>
                <a:spLocks noChangeShapeType="1"/>
              </p:cNvSpPr>
              <p:nvPr/>
            </p:nvSpPr>
            <p:spPr bwMode="auto">
              <a:xfrm>
                <a:off x="2982" y="2131"/>
                <a:ext cx="0" cy="826"/>
              </a:xfrm>
              <a:prstGeom prst="line">
                <a:avLst/>
              </a:prstGeom>
              <a:noFill/>
              <a:ln w="25400">
                <a:solidFill>
                  <a:srgbClr val="000080"/>
                </a:solidFill>
                <a:round/>
                <a:headEnd/>
                <a:tailEnd/>
              </a:ln>
            </p:spPr>
            <p:txBody>
              <a:bodyPr/>
              <a:lstStyle/>
              <a:p>
                <a:endParaRPr lang="cs-CZ"/>
              </a:p>
            </p:txBody>
          </p:sp>
          <p:sp>
            <p:nvSpPr>
              <p:cNvPr id="25610" name="AutoShape 6"/>
              <p:cNvSpPr>
                <a:spLocks noChangeArrowheads="1"/>
              </p:cNvSpPr>
              <p:nvPr/>
            </p:nvSpPr>
            <p:spPr bwMode="auto">
              <a:xfrm>
                <a:off x="1008" y="2466"/>
                <a:ext cx="259" cy="236"/>
              </a:xfrm>
              <a:prstGeom prst="rightArrow">
                <a:avLst>
                  <a:gd name="adj1" fmla="val 50000"/>
                  <a:gd name="adj2" fmla="val 27436"/>
                </a:avLst>
              </a:prstGeom>
              <a:solidFill>
                <a:srgbClr val="CC9900"/>
              </a:solidFill>
              <a:ln w="25400">
                <a:solidFill>
                  <a:srgbClr val="CC9900"/>
                </a:solidFill>
                <a:miter lim="800000"/>
                <a:headEnd/>
                <a:tailEnd/>
              </a:ln>
            </p:spPr>
            <p:txBody>
              <a:bodyPr/>
              <a:lstStyle/>
              <a:p>
                <a:endParaRPr lang="cs-CZ"/>
              </a:p>
            </p:txBody>
          </p:sp>
          <p:sp>
            <p:nvSpPr>
              <p:cNvPr id="25611" name="AutoShape 7"/>
              <p:cNvSpPr>
                <a:spLocks noChangeArrowheads="1"/>
              </p:cNvSpPr>
              <p:nvPr/>
            </p:nvSpPr>
            <p:spPr bwMode="auto">
              <a:xfrm>
                <a:off x="3101" y="2447"/>
                <a:ext cx="259" cy="236"/>
              </a:xfrm>
              <a:prstGeom prst="rightArrow">
                <a:avLst>
                  <a:gd name="adj1" fmla="val 50000"/>
                  <a:gd name="adj2" fmla="val 27436"/>
                </a:avLst>
              </a:prstGeom>
              <a:solidFill>
                <a:srgbClr val="FFFF99"/>
              </a:solidFill>
              <a:ln w="25400">
                <a:solidFill>
                  <a:srgbClr val="FFCC00"/>
                </a:solidFill>
                <a:miter lim="800000"/>
                <a:headEnd/>
                <a:tailEnd/>
              </a:ln>
            </p:spPr>
            <p:txBody>
              <a:bodyPr/>
              <a:lstStyle/>
              <a:p>
                <a:endParaRPr lang="cs-CZ"/>
              </a:p>
            </p:txBody>
          </p:sp>
          <p:sp>
            <p:nvSpPr>
              <p:cNvPr id="25612" name="Text Box 8"/>
              <p:cNvSpPr txBox="1">
                <a:spLocks noChangeArrowheads="1"/>
              </p:cNvSpPr>
              <p:nvPr/>
            </p:nvSpPr>
            <p:spPr bwMode="auto">
              <a:xfrm>
                <a:off x="1296" y="3155"/>
                <a:ext cx="912" cy="157"/>
              </a:xfrm>
              <a:prstGeom prst="rect">
                <a:avLst/>
              </a:prstGeom>
              <a:solidFill>
                <a:srgbClr val="FFFFFF"/>
              </a:solidFill>
              <a:ln w="25400">
                <a:noFill/>
                <a:miter lim="800000"/>
                <a:headEnd/>
                <a:tailEnd/>
              </a:ln>
            </p:spPr>
            <p:txBody>
              <a:bodyPr/>
              <a:lstStyle/>
              <a:p>
                <a:pPr eaLnBrk="0" hangingPunct="0"/>
                <a:r>
                  <a:rPr lang="cs-CZ" sz="1600"/>
                  <a:t>a) bulk  filter</a:t>
                </a:r>
              </a:p>
            </p:txBody>
          </p:sp>
          <p:sp>
            <p:nvSpPr>
              <p:cNvPr id="25613" name="Text Box 9"/>
              <p:cNvSpPr txBox="1">
                <a:spLocks noChangeArrowheads="1"/>
              </p:cNvSpPr>
              <p:nvPr/>
            </p:nvSpPr>
            <p:spPr bwMode="auto">
              <a:xfrm>
                <a:off x="2832" y="3120"/>
                <a:ext cx="912" cy="157"/>
              </a:xfrm>
              <a:prstGeom prst="rect">
                <a:avLst/>
              </a:prstGeom>
              <a:solidFill>
                <a:srgbClr val="FFFFFF"/>
              </a:solidFill>
              <a:ln w="25400">
                <a:noFill/>
                <a:miter lim="800000"/>
                <a:headEnd/>
                <a:tailEnd/>
              </a:ln>
            </p:spPr>
            <p:txBody>
              <a:bodyPr/>
              <a:lstStyle/>
              <a:p>
                <a:pPr eaLnBrk="0" hangingPunct="0"/>
                <a:r>
                  <a:rPr lang="cs-CZ" sz="1600"/>
                  <a:t>b) thin  filter</a:t>
                </a:r>
              </a:p>
            </p:txBody>
          </p:sp>
          <p:sp>
            <p:nvSpPr>
              <p:cNvPr id="25614" name="AutoShape 10"/>
              <p:cNvSpPr>
                <a:spLocks/>
              </p:cNvSpPr>
              <p:nvPr/>
            </p:nvSpPr>
            <p:spPr bwMode="auto">
              <a:xfrm>
                <a:off x="240" y="2255"/>
                <a:ext cx="546" cy="289"/>
              </a:xfrm>
              <a:prstGeom prst="callout2">
                <a:avLst>
                  <a:gd name="adj1" fmla="val 24912"/>
                  <a:gd name="adj2" fmla="val 108792"/>
                  <a:gd name="adj3" fmla="val 24912"/>
                  <a:gd name="adj4" fmla="val 129306"/>
                  <a:gd name="adj5" fmla="val 97579"/>
                  <a:gd name="adj6" fmla="val 150731"/>
                </a:avLst>
              </a:prstGeom>
              <a:noFill/>
              <a:ln w="9525">
                <a:solidFill>
                  <a:srgbClr val="FF9900"/>
                </a:solidFill>
                <a:miter lim="800000"/>
                <a:headEnd/>
                <a:tailEnd/>
              </a:ln>
            </p:spPr>
            <p:txBody>
              <a:bodyPr lIns="0" tIns="0" rIns="0" bIns="0"/>
              <a:lstStyle/>
              <a:p>
                <a:pPr algn="ctr"/>
                <a:r>
                  <a:rPr lang="cs-CZ" sz="1600"/>
                  <a:t>Polluted air</a:t>
                </a:r>
              </a:p>
            </p:txBody>
          </p:sp>
          <p:sp>
            <p:nvSpPr>
              <p:cNvPr id="25615" name="AutoShape 11"/>
              <p:cNvSpPr>
                <a:spLocks/>
              </p:cNvSpPr>
              <p:nvPr/>
            </p:nvSpPr>
            <p:spPr bwMode="auto">
              <a:xfrm>
                <a:off x="1968" y="2256"/>
                <a:ext cx="432" cy="289"/>
              </a:xfrm>
              <a:prstGeom prst="callout2">
                <a:avLst>
                  <a:gd name="adj1" fmla="val 24912"/>
                  <a:gd name="adj2" fmla="val -11111"/>
                  <a:gd name="adj3" fmla="val 24912"/>
                  <a:gd name="adj4" fmla="val -32176"/>
                  <a:gd name="adj5" fmla="val 97231"/>
                  <a:gd name="adj6" fmla="val -53935"/>
                </a:avLst>
              </a:prstGeom>
              <a:noFill/>
              <a:ln w="9525">
                <a:solidFill>
                  <a:srgbClr val="FF9900"/>
                </a:solidFill>
                <a:miter lim="800000"/>
                <a:headEnd/>
                <a:tailEnd/>
              </a:ln>
            </p:spPr>
            <p:txBody>
              <a:bodyPr lIns="0" tIns="0" rIns="0" bIns="0"/>
              <a:lstStyle/>
              <a:p>
                <a:pPr algn="ctr"/>
                <a:r>
                  <a:rPr lang="cs-CZ" sz="1600"/>
                  <a:t>Clean air</a:t>
                </a:r>
              </a:p>
            </p:txBody>
          </p:sp>
          <p:sp>
            <p:nvSpPr>
              <p:cNvPr id="25616" name="AutoShape 14"/>
              <p:cNvSpPr>
                <a:spLocks noChangeArrowheads="1"/>
              </p:cNvSpPr>
              <p:nvPr/>
            </p:nvSpPr>
            <p:spPr bwMode="auto">
              <a:xfrm>
                <a:off x="1661" y="2448"/>
                <a:ext cx="259" cy="236"/>
              </a:xfrm>
              <a:prstGeom prst="rightArrow">
                <a:avLst>
                  <a:gd name="adj1" fmla="val 50000"/>
                  <a:gd name="adj2" fmla="val 27436"/>
                </a:avLst>
              </a:prstGeom>
              <a:solidFill>
                <a:srgbClr val="FFFF99"/>
              </a:solidFill>
              <a:ln w="25400">
                <a:solidFill>
                  <a:srgbClr val="FFCC00"/>
                </a:solidFill>
                <a:miter lim="800000"/>
                <a:headEnd/>
                <a:tailEnd/>
              </a:ln>
            </p:spPr>
            <p:txBody>
              <a:bodyPr/>
              <a:lstStyle/>
              <a:p>
                <a:endParaRPr lang="cs-CZ"/>
              </a:p>
            </p:txBody>
          </p:sp>
          <p:sp>
            <p:nvSpPr>
              <p:cNvPr id="25617" name="AutoShape 15"/>
              <p:cNvSpPr>
                <a:spLocks noChangeArrowheads="1"/>
              </p:cNvSpPr>
              <p:nvPr/>
            </p:nvSpPr>
            <p:spPr bwMode="auto">
              <a:xfrm>
                <a:off x="2640" y="2448"/>
                <a:ext cx="259" cy="236"/>
              </a:xfrm>
              <a:prstGeom prst="rightArrow">
                <a:avLst>
                  <a:gd name="adj1" fmla="val 50000"/>
                  <a:gd name="adj2" fmla="val 27436"/>
                </a:avLst>
              </a:prstGeom>
              <a:solidFill>
                <a:srgbClr val="CC9900"/>
              </a:solidFill>
              <a:ln w="25400">
                <a:solidFill>
                  <a:srgbClr val="CC9900"/>
                </a:solidFill>
                <a:miter lim="800000"/>
                <a:headEnd/>
                <a:tailEnd/>
              </a:ln>
            </p:spPr>
            <p:txBody>
              <a:bodyPr/>
              <a:lstStyle/>
              <a:p>
                <a:endParaRPr lang="cs-CZ"/>
              </a:p>
            </p:txBody>
          </p:sp>
          <p:sp>
            <p:nvSpPr>
              <p:cNvPr id="25618" name="AutoShape 16"/>
              <p:cNvSpPr>
                <a:spLocks/>
              </p:cNvSpPr>
              <p:nvPr/>
            </p:nvSpPr>
            <p:spPr bwMode="auto">
              <a:xfrm>
                <a:off x="408" y="1920"/>
                <a:ext cx="384" cy="289"/>
              </a:xfrm>
              <a:prstGeom prst="callout2">
                <a:avLst>
                  <a:gd name="adj1" fmla="val 24912"/>
                  <a:gd name="adj2" fmla="val 112500"/>
                  <a:gd name="adj3" fmla="val 24912"/>
                  <a:gd name="adj4" fmla="val 189324"/>
                  <a:gd name="adj5" fmla="val 141523"/>
                  <a:gd name="adj6" fmla="val 268750"/>
                </a:avLst>
              </a:prstGeom>
              <a:noFill/>
              <a:ln w="9525">
                <a:solidFill>
                  <a:srgbClr val="FF9900"/>
                </a:solidFill>
                <a:miter lim="800000"/>
                <a:headEnd/>
                <a:tailEnd/>
              </a:ln>
            </p:spPr>
            <p:txBody>
              <a:bodyPr lIns="0" tIns="0" rIns="0" bIns="0"/>
              <a:lstStyle/>
              <a:p>
                <a:pPr algn="ctr"/>
                <a:r>
                  <a:rPr lang="cs-CZ" sz="1600"/>
                  <a:t>Filter</a:t>
                </a:r>
              </a:p>
            </p:txBody>
          </p:sp>
          <p:sp>
            <p:nvSpPr>
              <p:cNvPr id="25619" name="AutoShape 51"/>
              <p:cNvSpPr>
                <a:spLocks/>
              </p:cNvSpPr>
              <p:nvPr/>
            </p:nvSpPr>
            <p:spPr bwMode="auto">
              <a:xfrm>
                <a:off x="2016" y="1920"/>
                <a:ext cx="576" cy="289"/>
              </a:xfrm>
              <a:prstGeom prst="callout2">
                <a:avLst>
                  <a:gd name="adj1" fmla="val 24912"/>
                  <a:gd name="adj2" fmla="val -8333"/>
                  <a:gd name="adj3" fmla="val 24912"/>
                  <a:gd name="adj4" fmla="val -44792"/>
                  <a:gd name="adj5" fmla="val 120759"/>
                  <a:gd name="adj6" fmla="val -72917"/>
                </a:avLst>
              </a:prstGeom>
              <a:noFill/>
              <a:ln w="9525">
                <a:solidFill>
                  <a:srgbClr val="FF9900"/>
                </a:solidFill>
                <a:miter lim="800000"/>
                <a:headEnd/>
                <a:tailEnd/>
              </a:ln>
            </p:spPr>
            <p:txBody>
              <a:bodyPr lIns="0" tIns="0" rIns="0" bIns="0"/>
              <a:lstStyle/>
              <a:p>
                <a:pPr algn="ctr"/>
                <a:r>
                  <a:rPr lang="cs-CZ" sz="1600"/>
                  <a:t>Supporting grid</a:t>
                </a:r>
              </a:p>
            </p:txBody>
          </p:sp>
          <p:sp>
            <p:nvSpPr>
              <p:cNvPr id="25620" name="Line 52"/>
              <p:cNvSpPr>
                <a:spLocks noChangeShapeType="1"/>
              </p:cNvSpPr>
              <p:nvPr/>
            </p:nvSpPr>
            <p:spPr bwMode="auto">
              <a:xfrm>
                <a:off x="1584" y="2112"/>
                <a:ext cx="0" cy="960"/>
              </a:xfrm>
              <a:prstGeom prst="line">
                <a:avLst/>
              </a:prstGeom>
              <a:noFill/>
              <a:ln w="28575">
                <a:solidFill>
                  <a:schemeClr val="tx1"/>
                </a:solidFill>
                <a:prstDash val="dash"/>
                <a:round/>
                <a:headEnd/>
                <a:tailEnd/>
              </a:ln>
            </p:spPr>
            <p:txBody>
              <a:bodyPr/>
              <a:lstStyle/>
              <a:p>
                <a:endParaRPr lang="cs-CZ"/>
              </a:p>
            </p:txBody>
          </p:sp>
          <p:sp>
            <p:nvSpPr>
              <p:cNvPr id="25621" name="Line 54"/>
              <p:cNvSpPr>
                <a:spLocks noChangeShapeType="1"/>
              </p:cNvSpPr>
              <p:nvPr/>
            </p:nvSpPr>
            <p:spPr bwMode="auto">
              <a:xfrm>
                <a:off x="3024" y="2112"/>
                <a:ext cx="0" cy="864"/>
              </a:xfrm>
              <a:prstGeom prst="line">
                <a:avLst/>
              </a:prstGeom>
              <a:noFill/>
              <a:ln w="28575">
                <a:solidFill>
                  <a:schemeClr val="tx1"/>
                </a:solidFill>
                <a:prstDash val="dash"/>
                <a:round/>
                <a:headEnd/>
                <a:tailEnd/>
              </a:ln>
            </p:spPr>
            <p:txBody>
              <a:bodyPr/>
              <a:lstStyle/>
              <a:p>
                <a:endParaRPr lang="cs-CZ"/>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026"/>
          <p:cNvSpPr txBox="1">
            <a:spLocks noChangeArrowheads="1"/>
          </p:cNvSpPr>
          <p:nvPr/>
        </p:nvSpPr>
        <p:spPr bwMode="auto">
          <a:xfrm>
            <a:off x="228600" y="152400"/>
            <a:ext cx="8686800" cy="6526213"/>
          </a:xfrm>
          <a:prstGeom prst="rect">
            <a:avLst/>
          </a:prstGeom>
          <a:noFill/>
          <a:ln w="9525">
            <a:noFill/>
            <a:miter lim="800000"/>
            <a:headEnd/>
            <a:tailEnd/>
          </a:ln>
        </p:spPr>
        <p:txBody>
          <a:bodyPr>
            <a:spAutoFit/>
          </a:bodyPr>
          <a:lstStyle/>
          <a:p>
            <a:pPr>
              <a:spcBef>
                <a:spcPct val="50000"/>
              </a:spcBef>
            </a:pPr>
            <a:r>
              <a:rPr lang="cs-CZ" sz="2000" b="1" dirty="0"/>
              <a:t>B) </a:t>
            </a:r>
            <a:r>
              <a:rPr lang="cs-CZ" sz="2000" b="1" dirty="0" err="1"/>
              <a:t>Pleated</a:t>
            </a:r>
            <a:r>
              <a:rPr lang="cs-CZ" sz="2000" b="1" dirty="0"/>
              <a:t> </a:t>
            </a:r>
            <a:r>
              <a:rPr lang="cs-CZ" sz="2000" b="1" dirty="0" err="1"/>
              <a:t>filters</a:t>
            </a:r>
            <a:endParaRPr lang="cs-CZ" sz="2000" b="1" dirty="0"/>
          </a:p>
          <a:p>
            <a:pPr>
              <a:spcBef>
                <a:spcPct val="50000"/>
              </a:spcBef>
            </a:pPr>
            <a:r>
              <a:rPr lang="cs-CZ" sz="2000" dirty="0" err="1"/>
              <a:t>Description</a:t>
            </a:r>
            <a:r>
              <a:rPr lang="cs-CZ" sz="2000" dirty="0"/>
              <a:t> :</a:t>
            </a:r>
          </a:p>
          <a:p>
            <a:pPr>
              <a:spcBef>
                <a:spcPct val="50000"/>
              </a:spcBef>
            </a:pPr>
            <a:r>
              <a:rPr lang="cs-CZ" sz="1800" dirty="0" err="1"/>
              <a:t>It</a:t>
            </a:r>
            <a:r>
              <a:rPr lang="cs-CZ" sz="1800" dirty="0"/>
              <a:t> </a:t>
            </a:r>
            <a:r>
              <a:rPr lang="cs-CZ" sz="1800" dirty="0" err="1"/>
              <a:t>is</a:t>
            </a:r>
            <a:r>
              <a:rPr lang="cs-CZ" sz="1800" dirty="0"/>
              <a:t> </a:t>
            </a:r>
            <a:r>
              <a:rPr lang="cs-CZ" sz="1800" dirty="0" err="1"/>
              <a:t>suitable</a:t>
            </a:r>
            <a:r>
              <a:rPr lang="cs-CZ" sz="1800" dirty="0"/>
              <a:t> </a:t>
            </a:r>
            <a:r>
              <a:rPr lang="cs-CZ" sz="1800" dirty="0" err="1"/>
              <a:t>fo</a:t>
            </a:r>
            <a:r>
              <a:rPr lang="cs-CZ" sz="1800" dirty="0"/>
              <a:t> </a:t>
            </a:r>
            <a:r>
              <a:rPr lang="cs-CZ" sz="1800" dirty="0" err="1"/>
              <a:t>high</a:t>
            </a:r>
            <a:r>
              <a:rPr lang="cs-CZ" sz="1800" dirty="0"/>
              <a:t> </a:t>
            </a:r>
            <a:r>
              <a:rPr lang="cs-CZ" sz="1800" dirty="0" err="1"/>
              <a:t>efficient</a:t>
            </a:r>
            <a:r>
              <a:rPr lang="cs-CZ" sz="1800" dirty="0"/>
              <a:t> </a:t>
            </a:r>
            <a:r>
              <a:rPr lang="cs-CZ" sz="1800" dirty="0" err="1"/>
              <a:t>filters</a:t>
            </a:r>
            <a:r>
              <a:rPr lang="cs-CZ" sz="1800" dirty="0"/>
              <a:t>. </a:t>
            </a:r>
            <a:r>
              <a:rPr lang="cs-CZ" sz="1800" dirty="0" err="1"/>
              <a:t>Pleating</a:t>
            </a:r>
            <a:r>
              <a:rPr lang="cs-CZ" sz="1800" dirty="0"/>
              <a:t> </a:t>
            </a:r>
            <a:r>
              <a:rPr lang="cs-CZ" sz="1800" dirty="0" err="1"/>
              <a:t>process</a:t>
            </a:r>
            <a:r>
              <a:rPr lang="cs-CZ" sz="1800" dirty="0"/>
              <a:t> </a:t>
            </a:r>
            <a:r>
              <a:rPr lang="cs-CZ" sz="1800" dirty="0" err="1"/>
              <a:t>leads</a:t>
            </a:r>
            <a:r>
              <a:rPr lang="cs-CZ" sz="1800" dirty="0"/>
              <a:t> to </a:t>
            </a:r>
            <a:r>
              <a:rPr lang="cs-CZ" sz="1800" dirty="0" err="1"/>
              <a:t>bigger</a:t>
            </a:r>
            <a:r>
              <a:rPr lang="cs-CZ" sz="1800" dirty="0"/>
              <a:t> </a:t>
            </a:r>
            <a:r>
              <a:rPr lang="cs-CZ" sz="1800" dirty="0" err="1"/>
              <a:t>filter</a:t>
            </a:r>
            <a:r>
              <a:rPr lang="cs-CZ" sz="1800" dirty="0"/>
              <a:t> </a:t>
            </a:r>
            <a:r>
              <a:rPr lang="cs-CZ" sz="1800" dirty="0" err="1"/>
              <a:t>surface</a:t>
            </a:r>
            <a:r>
              <a:rPr lang="cs-CZ" sz="1800" dirty="0"/>
              <a:t> </a:t>
            </a:r>
            <a:r>
              <a:rPr lang="cs-CZ" sz="1800" dirty="0" err="1"/>
              <a:t>and</a:t>
            </a:r>
            <a:r>
              <a:rPr lang="cs-CZ" sz="1800" dirty="0"/>
              <a:t> </a:t>
            </a:r>
            <a:r>
              <a:rPr lang="cs-CZ" sz="1800" dirty="0" err="1"/>
              <a:t>consequently</a:t>
            </a:r>
            <a:r>
              <a:rPr lang="cs-CZ" sz="1800" dirty="0"/>
              <a:t> to </a:t>
            </a:r>
            <a:r>
              <a:rPr lang="cs-CZ" sz="1800" dirty="0" err="1"/>
              <a:t>smaller</a:t>
            </a:r>
            <a:r>
              <a:rPr lang="cs-CZ" sz="1800" dirty="0"/>
              <a:t> </a:t>
            </a:r>
            <a:r>
              <a:rPr lang="cs-CZ" sz="1800" dirty="0" err="1"/>
              <a:t>pressure</a:t>
            </a:r>
            <a:r>
              <a:rPr lang="cs-CZ" sz="1800" dirty="0"/>
              <a:t> drop. </a:t>
            </a:r>
            <a:r>
              <a:rPr lang="cs-CZ" sz="1800" dirty="0" err="1"/>
              <a:t>It</a:t>
            </a:r>
            <a:r>
              <a:rPr lang="cs-CZ" sz="1800" dirty="0"/>
              <a:t> </a:t>
            </a:r>
            <a:r>
              <a:rPr lang="cs-CZ" sz="1800" dirty="0" err="1"/>
              <a:t>is</a:t>
            </a:r>
            <a:r>
              <a:rPr lang="cs-CZ" sz="1800" dirty="0"/>
              <a:t> </a:t>
            </a:r>
            <a:r>
              <a:rPr lang="cs-CZ" sz="1800" dirty="0" err="1"/>
              <a:t>possible</a:t>
            </a:r>
            <a:r>
              <a:rPr lang="cs-CZ" sz="1800" dirty="0"/>
              <a:t> to </a:t>
            </a:r>
            <a:r>
              <a:rPr lang="cs-CZ" sz="1800" dirty="0" err="1"/>
              <a:t>pleat</a:t>
            </a:r>
            <a:r>
              <a:rPr lang="cs-CZ" sz="1800" dirty="0"/>
              <a:t> </a:t>
            </a:r>
            <a:r>
              <a:rPr lang="cs-CZ" sz="1800" dirty="0" err="1"/>
              <a:t>flat</a:t>
            </a:r>
            <a:r>
              <a:rPr lang="cs-CZ" sz="1800" dirty="0"/>
              <a:t> </a:t>
            </a:r>
            <a:r>
              <a:rPr lang="cs-CZ" sz="1800" dirty="0" err="1"/>
              <a:t>materials</a:t>
            </a:r>
            <a:r>
              <a:rPr lang="cs-CZ" sz="1800" dirty="0"/>
              <a:t>, </a:t>
            </a:r>
            <a:r>
              <a:rPr lang="cs-CZ" sz="1800" dirty="0" err="1"/>
              <a:t>which</a:t>
            </a:r>
            <a:r>
              <a:rPr lang="cs-CZ" sz="1800" dirty="0"/>
              <a:t> </a:t>
            </a:r>
            <a:r>
              <a:rPr lang="cs-CZ" sz="1800" dirty="0" err="1"/>
              <a:t>stiffness</a:t>
            </a:r>
            <a:r>
              <a:rPr lang="cs-CZ" sz="1800" dirty="0"/>
              <a:t> </a:t>
            </a:r>
            <a:r>
              <a:rPr lang="cs-CZ" sz="1800" dirty="0" err="1"/>
              <a:t>and</a:t>
            </a:r>
            <a:r>
              <a:rPr lang="cs-CZ" sz="1800" dirty="0"/>
              <a:t> </a:t>
            </a:r>
            <a:r>
              <a:rPr lang="cs-CZ" sz="1800" dirty="0" err="1"/>
              <a:t>elongation</a:t>
            </a:r>
            <a:r>
              <a:rPr lang="cs-CZ" sz="1800" dirty="0"/>
              <a:t> </a:t>
            </a:r>
            <a:r>
              <a:rPr lang="cs-CZ" sz="1800" dirty="0" err="1"/>
              <a:t>is</a:t>
            </a:r>
            <a:r>
              <a:rPr lang="cs-CZ" sz="1800" dirty="0"/>
              <a:t> </a:t>
            </a:r>
            <a:r>
              <a:rPr lang="cs-CZ" sz="1800" dirty="0" err="1"/>
              <a:t>similar</a:t>
            </a:r>
            <a:r>
              <a:rPr lang="cs-CZ" sz="1800" dirty="0"/>
              <a:t> to </a:t>
            </a:r>
            <a:r>
              <a:rPr lang="cs-CZ" sz="1800" dirty="0" err="1"/>
              <a:t>paper</a:t>
            </a:r>
            <a:r>
              <a:rPr lang="cs-CZ" sz="1800" dirty="0"/>
              <a:t> (</a:t>
            </a:r>
            <a:r>
              <a:rPr lang="cs-CZ" sz="1800" dirty="0" err="1"/>
              <a:t>for</a:t>
            </a:r>
            <a:r>
              <a:rPr lang="cs-CZ" sz="1800" dirty="0"/>
              <a:t> </a:t>
            </a:r>
            <a:r>
              <a:rPr lang="cs-CZ" sz="1800" dirty="0" err="1"/>
              <a:t>example</a:t>
            </a:r>
            <a:r>
              <a:rPr lang="cs-CZ" sz="1800" dirty="0"/>
              <a:t> </a:t>
            </a:r>
            <a:r>
              <a:rPr lang="cs-CZ" sz="1800" dirty="0" err="1"/>
              <a:t>wet</a:t>
            </a:r>
            <a:r>
              <a:rPr lang="cs-CZ" sz="1800" dirty="0"/>
              <a:t>-</a:t>
            </a:r>
            <a:r>
              <a:rPr lang="cs-CZ" sz="1800" dirty="0" err="1"/>
              <a:t>laid</a:t>
            </a:r>
            <a:r>
              <a:rPr lang="cs-CZ" sz="1800" dirty="0"/>
              <a:t> </a:t>
            </a:r>
            <a:r>
              <a:rPr lang="cs-CZ" sz="1800" dirty="0" err="1"/>
              <a:t>nonvoven</a:t>
            </a:r>
            <a:r>
              <a:rPr lang="cs-CZ" sz="1800" dirty="0"/>
              <a:t> </a:t>
            </a:r>
            <a:r>
              <a:rPr lang="cs-CZ" sz="1800" dirty="0" err="1"/>
              <a:t>from</a:t>
            </a:r>
            <a:r>
              <a:rPr lang="cs-CZ" sz="1800" dirty="0"/>
              <a:t> </a:t>
            </a:r>
            <a:r>
              <a:rPr lang="cs-CZ" sz="1800" dirty="0" err="1"/>
              <a:t>glassfibers</a:t>
            </a:r>
            <a:r>
              <a:rPr lang="cs-CZ" sz="1800" dirty="0"/>
              <a:t>). </a:t>
            </a:r>
            <a:r>
              <a:rPr lang="cs-CZ" sz="1800" dirty="0" err="1"/>
              <a:t>It</a:t>
            </a:r>
            <a:r>
              <a:rPr lang="cs-CZ" sz="1800" dirty="0"/>
              <a:t> </a:t>
            </a:r>
            <a:r>
              <a:rPr lang="cs-CZ" sz="1800" dirty="0" err="1"/>
              <a:t>is</a:t>
            </a:r>
            <a:r>
              <a:rPr lang="cs-CZ" sz="1800" dirty="0"/>
              <a:t> </a:t>
            </a:r>
            <a:r>
              <a:rPr lang="cs-CZ" sz="1800" dirty="0" err="1"/>
              <a:t>necessary</a:t>
            </a:r>
            <a:r>
              <a:rPr lang="cs-CZ" sz="1800" dirty="0"/>
              <a:t> to hold textile </a:t>
            </a:r>
            <a:r>
              <a:rPr lang="cs-CZ" sz="1800" dirty="0" err="1"/>
              <a:t>pleats</a:t>
            </a:r>
            <a:r>
              <a:rPr lang="cs-CZ" sz="1800" dirty="0"/>
              <a:t> by </a:t>
            </a:r>
            <a:r>
              <a:rPr lang="cs-CZ" sz="1800" dirty="0" err="1"/>
              <a:t>rigid</a:t>
            </a:r>
            <a:r>
              <a:rPr lang="cs-CZ" sz="1800" dirty="0"/>
              <a:t> </a:t>
            </a:r>
            <a:r>
              <a:rPr lang="cs-CZ" sz="1800" dirty="0" err="1"/>
              <a:t>frame</a:t>
            </a:r>
            <a:r>
              <a:rPr lang="cs-CZ" sz="1800" dirty="0"/>
              <a:t>. </a:t>
            </a:r>
            <a:r>
              <a:rPr lang="cs-CZ" sz="1800" dirty="0" err="1"/>
              <a:t>Filter</a:t>
            </a:r>
            <a:r>
              <a:rPr lang="cs-CZ" sz="1800" dirty="0"/>
              <a:t> </a:t>
            </a:r>
            <a:r>
              <a:rPr lang="cs-CZ" sz="1800" dirty="0" err="1"/>
              <a:t>thickness</a:t>
            </a:r>
            <a:r>
              <a:rPr lang="cs-CZ" sz="1800" dirty="0"/>
              <a:t> </a:t>
            </a:r>
            <a:r>
              <a:rPr lang="cs-CZ" sz="1800" dirty="0" err="1"/>
              <a:t>is</a:t>
            </a:r>
            <a:r>
              <a:rPr lang="cs-CZ" sz="1800" dirty="0"/>
              <a:t> </a:t>
            </a:r>
            <a:r>
              <a:rPr lang="cs-CZ" sz="1800" dirty="0" err="1"/>
              <a:t>usually</a:t>
            </a:r>
            <a:r>
              <a:rPr lang="cs-CZ" sz="1800" dirty="0"/>
              <a:t> </a:t>
            </a:r>
            <a:r>
              <a:rPr lang="cs-CZ" sz="1800" dirty="0" err="1"/>
              <a:t>from</a:t>
            </a:r>
            <a:r>
              <a:rPr lang="cs-CZ" sz="1800" dirty="0"/>
              <a:t> 1 to </a:t>
            </a:r>
            <a:r>
              <a:rPr lang="cs-CZ" sz="1800" dirty="0" smtClean="0"/>
              <a:t>5 </a:t>
            </a:r>
            <a:r>
              <a:rPr lang="cs-CZ" sz="1800" dirty="0"/>
              <a:t>cm.</a:t>
            </a:r>
          </a:p>
          <a:p>
            <a:pPr>
              <a:spcBef>
                <a:spcPct val="50000"/>
              </a:spcBef>
            </a:pPr>
            <a:endParaRPr lang="cs-CZ" sz="2000" dirty="0"/>
          </a:p>
          <a:p>
            <a:pPr>
              <a:spcBef>
                <a:spcPct val="50000"/>
              </a:spcBef>
            </a:pPr>
            <a:endParaRPr lang="cs-CZ" sz="2000" dirty="0"/>
          </a:p>
          <a:p>
            <a:pPr>
              <a:spcBef>
                <a:spcPct val="50000"/>
              </a:spcBef>
            </a:pPr>
            <a:endParaRPr lang="cs-CZ" sz="2000" dirty="0"/>
          </a:p>
          <a:p>
            <a:pPr>
              <a:spcBef>
                <a:spcPct val="50000"/>
              </a:spcBef>
            </a:pPr>
            <a:endParaRPr lang="cs-CZ" sz="2000" dirty="0"/>
          </a:p>
          <a:p>
            <a:pPr>
              <a:spcBef>
                <a:spcPct val="50000"/>
              </a:spcBef>
            </a:pPr>
            <a:endParaRPr lang="cs-CZ" sz="2000" dirty="0"/>
          </a:p>
          <a:p>
            <a:pPr>
              <a:spcBef>
                <a:spcPct val="20000"/>
              </a:spcBef>
            </a:pPr>
            <a:endParaRPr lang="cs-CZ" sz="2000" dirty="0"/>
          </a:p>
          <a:p>
            <a:pPr>
              <a:spcBef>
                <a:spcPct val="20000"/>
              </a:spcBef>
            </a:pPr>
            <a:endParaRPr lang="cs-CZ" sz="2000" dirty="0"/>
          </a:p>
          <a:p>
            <a:pPr>
              <a:spcBef>
                <a:spcPct val="50000"/>
              </a:spcBef>
            </a:pPr>
            <a:r>
              <a:rPr lang="cs-CZ" sz="2000" dirty="0" err="1"/>
              <a:t>End</a:t>
            </a:r>
            <a:r>
              <a:rPr lang="cs-CZ" sz="2000" dirty="0"/>
              <a:t> use:</a:t>
            </a:r>
          </a:p>
          <a:p>
            <a:pPr>
              <a:spcBef>
                <a:spcPct val="50000"/>
              </a:spcBef>
            </a:pPr>
            <a:r>
              <a:rPr lang="cs-CZ" sz="1800" dirty="0" err="1"/>
              <a:t>Pre</a:t>
            </a:r>
            <a:r>
              <a:rPr lang="cs-CZ" sz="1800" dirty="0"/>
              <a:t>-</a:t>
            </a:r>
            <a:r>
              <a:rPr lang="cs-CZ" sz="1800" dirty="0" err="1"/>
              <a:t>filters</a:t>
            </a:r>
            <a:r>
              <a:rPr lang="cs-CZ" sz="1800" dirty="0"/>
              <a:t>, HEPA </a:t>
            </a:r>
            <a:r>
              <a:rPr lang="cs-CZ" sz="1800" dirty="0" err="1"/>
              <a:t>filters</a:t>
            </a:r>
            <a:r>
              <a:rPr lang="cs-CZ" sz="1800" dirty="0"/>
              <a:t> (</a:t>
            </a:r>
            <a:r>
              <a:rPr lang="cs-CZ" sz="1800" dirty="0" err="1"/>
              <a:t>High</a:t>
            </a:r>
            <a:r>
              <a:rPr lang="cs-CZ" sz="1800" dirty="0"/>
              <a:t> </a:t>
            </a:r>
            <a:r>
              <a:rPr lang="cs-CZ" sz="1800" dirty="0" err="1"/>
              <a:t>Efficiency</a:t>
            </a:r>
            <a:r>
              <a:rPr lang="cs-CZ" sz="1800" dirty="0"/>
              <a:t> </a:t>
            </a:r>
            <a:r>
              <a:rPr lang="cs-CZ" sz="1800" dirty="0" err="1"/>
              <a:t>Particulate</a:t>
            </a:r>
            <a:r>
              <a:rPr lang="cs-CZ" sz="1800" dirty="0"/>
              <a:t> </a:t>
            </a:r>
            <a:r>
              <a:rPr lang="cs-CZ" sz="1800" dirty="0" err="1"/>
              <a:t>Arrestance</a:t>
            </a:r>
            <a:r>
              <a:rPr lang="cs-CZ" sz="1800" dirty="0"/>
              <a:t>) </a:t>
            </a:r>
            <a:r>
              <a:rPr lang="cs-CZ" sz="1800" dirty="0" err="1"/>
              <a:t>used</a:t>
            </a:r>
            <a:r>
              <a:rPr lang="cs-CZ" sz="1800" dirty="0"/>
              <a:t> in </a:t>
            </a:r>
            <a:r>
              <a:rPr lang="cs-CZ" sz="1800" dirty="0" err="1"/>
              <a:t>air</a:t>
            </a:r>
            <a:r>
              <a:rPr lang="cs-CZ" sz="1800" dirty="0"/>
              <a:t> </a:t>
            </a:r>
            <a:r>
              <a:rPr lang="cs-CZ" sz="1800" dirty="0" err="1"/>
              <a:t>ventilation</a:t>
            </a:r>
            <a:r>
              <a:rPr lang="cs-CZ" sz="1800" dirty="0"/>
              <a:t> </a:t>
            </a:r>
            <a:r>
              <a:rPr lang="cs-CZ" sz="1800" dirty="0" err="1"/>
              <a:t>and</a:t>
            </a:r>
            <a:r>
              <a:rPr lang="cs-CZ" sz="1800" dirty="0"/>
              <a:t> </a:t>
            </a:r>
            <a:r>
              <a:rPr lang="cs-CZ" sz="1800" dirty="0" err="1"/>
              <a:t>air</a:t>
            </a:r>
            <a:r>
              <a:rPr lang="cs-CZ" sz="1800" dirty="0"/>
              <a:t> </a:t>
            </a:r>
            <a:r>
              <a:rPr lang="cs-CZ" sz="1800" dirty="0" err="1"/>
              <a:t>condition</a:t>
            </a:r>
            <a:r>
              <a:rPr lang="cs-CZ" sz="1800" dirty="0"/>
              <a:t> </a:t>
            </a:r>
            <a:r>
              <a:rPr lang="cs-CZ" sz="1800" dirty="0" err="1"/>
              <a:t>systems</a:t>
            </a:r>
            <a:r>
              <a:rPr lang="cs-CZ" sz="1800" dirty="0"/>
              <a:t>, Auto </a:t>
            </a:r>
            <a:r>
              <a:rPr lang="cs-CZ" sz="1800" dirty="0" err="1"/>
              <a:t>cabin</a:t>
            </a:r>
            <a:r>
              <a:rPr lang="cs-CZ" sz="1800" dirty="0"/>
              <a:t> </a:t>
            </a:r>
            <a:r>
              <a:rPr lang="cs-CZ" sz="1800" dirty="0" err="1"/>
              <a:t>air</a:t>
            </a:r>
            <a:r>
              <a:rPr lang="cs-CZ" sz="1800" dirty="0"/>
              <a:t> </a:t>
            </a:r>
            <a:r>
              <a:rPr lang="cs-CZ" sz="1800" dirty="0" err="1"/>
              <a:t>filters</a:t>
            </a:r>
            <a:r>
              <a:rPr lang="cs-CZ" sz="1800" dirty="0"/>
              <a:t>, </a:t>
            </a:r>
            <a:r>
              <a:rPr lang="cs-CZ" sz="1800" dirty="0" err="1"/>
              <a:t>industrial</a:t>
            </a:r>
            <a:r>
              <a:rPr lang="cs-CZ" sz="1800" dirty="0"/>
              <a:t> </a:t>
            </a:r>
            <a:r>
              <a:rPr lang="cs-CZ" sz="1800" dirty="0" err="1"/>
              <a:t>applications</a:t>
            </a:r>
            <a:r>
              <a:rPr lang="cs-CZ" sz="1800" dirty="0"/>
              <a:t>, </a:t>
            </a:r>
            <a:r>
              <a:rPr lang="cs-CZ" sz="1800" dirty="0" err="1"/>
              <a:t>respirators</a:t>
            </a:r>
            <a:r>
              <a:rPr lang="cs-CZ" sz="1800" dirty="0"/>
              <a:t> </a:t>
            </a:r>
            <a:r>
              <a:rPr lang="cs-CZ" sz="1800" dirty="0" err="1"/>
              <a:t>for</a:t>
            </a:r>
            <a:r>
              <a:rPr lang="cs-CZ" sz="1800" dirty="0"/>
              <a:t> </a:t>
            </a:r>
            <a:r>
              <a:rPr lang="cs-CZ" sz="1800" dirty="0" err="1"/>
              <a:t>halfmasks</a:t>
            </a:r>
            <a:r>
              <a:rPr lang="cs-CZ" sz="1800" dirty="0"/>
              <a:t>  </a:t>
            </a:r>
            <a:r>
              <a:rPr lang="cs-CZ" sz="1800" dirty="0" err="1"/>
              <a:t>etc</a:t>
            </a:r>
            <a:r>
              <a:rPr lang="cs-CZ" sz="1800" dirty="0"/>
              <a:t>...</a:t>
            </a:r>
          </a:p>
        </p:txBody>
      </p:sp>
      <p:sp>
        <p:nvSpPr>
          <p:cNvPr id="26627" name="Rectangle 1226"/>
          <p:cNvSpPr>
            <a:spLocks noChangeArrowheads="1"/>
          </p:cNvSpPr>
          <p:nvPr/>
        </p:nvSpPr>
        <p:spPr bwMode="auto">
          <a:xfrm>
            <a:off x="2809875" y="2662238"/>
            <a:ext cx="9144000" cy="0"/>
          </a:xfrm>
          <a:prstGeom prst="rect">
            <a:avLst/>
          </a:prstGeom>
          <a:noFill/>
          <a:ln w="9525">
            <a:noFill/>
            <a:miter lim="800000"/>
            <a:headEnd/>
            <a:tailEnd/>
          </a:ln>
        </p:spPr>
        <p:txBody>
          <a:bodyPr>
            <a:spAutoFit/>
          </a:bodyPr>
          <a:lstStyle/>
          <a:p>
            <a:endParaRPr lang="cs-CZ"/>
          </a:p>
        </p:txBody>
      </p:sp>
      <p:grpSp>
        <p:nvGrpSpPr>
          <p:cNvPr id="26628" name="Group 1234"/>
          <p:cNvGrpSpPr>
            <a:grpSpLocks/>
          </p:cNvGrpSpPr>
          <p:nvPr/>
        </p:nvGrpSpPr>
        <p:grpSpPr bwMode="auto">
          <a:xfrm>
            <a:off x="609600" y="2286000"/>
            <a:ext cx="7924800" cy="3048000"/>
            <a:chOff x="96" y="1680"/>
            <a:chExt cx="4992" cy="1920"/>
          </a:xfrm>
        </p:grpSpPr>
        <p:sp>
          <p:nvSpPr>
            <p:cNvPr id="26629" name="AutoShape 1233"/>
            <p:cNvSpPr>
              <a:spLocks noChangeArrowheads="1"/>
            </p:cNvSpPr>
            <p:nvPr/>
          </p:nvSpPr>
          <p:spPr bwMode="auto">
            <a:xfrm>
              <a:off x="96" y="1680"/>
              <a:ext cx="4992" cy="1920"/>
            </a:xfrm>
            <a:prstGeom prst="roundRect">
              <a:avLst>
                <a:gd name="adj" fmla="val 16667"/>
              </a:avLst>
            </a:prstGeom>
            <a:solidFill>
              <a:schemeClr val="bg1"/>
            </a:solidFill>
            <a:ln w="9525">
              <a:solidFill>
                <a:schemeClr val="tx1"/>
              </a:solidFill>
              <a:round/>
              <a:headEnd/>
              <a:tailEnd/>
            </a:ln>
          </p:spPr>
          <p:txBody>
            <a:bodyPr wrap="none" anchor="ctr"/>
            <a:lstStyle/>
            <a:p>
              <a:endParaRPr lang="cs-CZ"/>
            </a:p>
          </p:txBody>
        </p:sp>
        <p:grpSp>
          <p:nvGrpSpPr>
            <p:cNvPr id="26630" name="Group 1232"/>
            <p:cNvGrpSpPr>
              <a:grpSpLocks/>
            </p:cNvGrpSpPr>
            <p:nvPr/>
          </p:nvGrpSpPr>
          <p:grpSpPr bwMode="auto">
            <a:xfrm>
              <a:off x="288" y="1871"/>
              <a:ext cx="4608" cy="1681"/>
              <a:chOff x="288" y="1871"/>
              <a:chExt cx="4608" cy="1681"/>
            </a:xfrm>
          </p:grpSpPr>
          <p:sp>
            <p:nvSpPr>
              <p:cNvPr id="26631" name="AutoShape 1035"/>
              <p:cNvSpPr>
                <a:spLocks noChangeArrowheads="1"/>
              </p:cNvSpPr>
              <p:nvPr/>
            </p:nvSpPr>
            <p:spPr bwMode="auto">
              <a:xfrm>
                <a:off x="1344" y="2231"/>
                <a:ext cx="2232" cy="792"/>
              </a:xfrm>
              <a:prstGeom prst="cube">
                <a:avLst>
                  <a:gd name="adj" fmla="val 69949"/>
                </a:avLst>
              </a:prstGeom>
              <a:solidFill>
                <a:srgbClr val="FFFFFF"/>
              </a:solidFill>
              <a:ln w="9525">
                <a:solidFill>
                  <a:srgbClr val="000000"/>
                </a:solidFill>
                <a:miter lim="800000"/>
                <a:headEnd/>
                <a:tailEnd/>
              </a:ln>
            </p:spPr>
            <p:txBody>
              <a:bodyPr/>
              <a:lstStyle/>
              <a:p>
                <a:endParaRPr lang="cs-CZ"/>
              </a:p>
            </p:txBody>
          </p:sp>
          <p:grpSp>
            <p:nvGrpSpPr>
              <p:cNvPr id="26632" name="Group 1036"/>
              <p:cNvGrpSpPr>
                <a:grpSpLocks/>
              </p:cNvGrpSpPr>
              <p:nvPr/>
            </p:nvGrpSpPr>
            <p:grpSpPr bwMode="auto">
              <a:xfrm rot="5400000" flipV="1">
                <a:off x="2559" y="2565"/>
                <a:ext cx="199" cy="683"/>
                <a:chOff x="3362" y="12431"/>
                <a:chExt cx="497" cy="1708"/>
              </a:xfrm>
            </p:grpSpPr>
            <p:grpSp>
              <p:nvGrpSpPr>
                <p:cNvPr id="26704" name="Group 1037"/>
                <p:cNvGrpSpPr>
                  <a:grpSpLocks/>
                </p:cNvGrpSpPr>
                <p:nvPr/>
              </p:nvGrpSpPr>
              <p:grpSpPr bwMode="auto">
                <a:xfrm>
                  <a:off x="3375" y="12431"/>
                  <a:ext cx="484" cy="843"/>
                  <a:chOff x="4752" y="3744"/>
                  <a:chExt cx="432" cy="864"/>
                </a:xfrm>
              </p:grpSpPr>
              <p:grpSp>
                <p:nvGrpSpPr>
                  <p:cNvPr id="26714" name="Group 1038"/>
                  <p:cNvGrpSpPr>
                    <a:grpSpLocks/>
                  </p:cNvGrpSpPr>
                  <p:nvPr/>
                </p:nvGrpSpPr>
                <p:grpSpPr bwMode="auto">
                  <a:xfrm>
                    <a:off x="4752" y="3744"/>
                    <a:ext cx="432" cy="288"/>
                    <a:chOff x="4752" y="3744"/>
                    <a:chExt cx="432" cy="288"/>
                  </a:xfrm>
                </p:grpSpPr>
                <p:sp>
                  <p:nvSpPr>
                    <p:cNvPr id="26721" name="Line 1039"/>
                    <p:cNvSpPr>
                      <a:spLocks noChangeShapeType="1"/>
                    </p:cNvSpPr>
                    <p:nvPr/>
                  </p:nvSpPr>
                  <p:spPr bwMode="auto">
                    <a:xfrm flipH="1">
                      <a:off x="4752" y="3744"/>
                      <a:ext cx="432" cy="144"/>
                    </a:xfrm>
                    <a:prstGeom prst="line">
                      <a:avLst/>
                    </a:prstGeom>
                    <a:noFill/>
                    <a:ln w="19050">
                      <a:solidFill>
                        <a:srgbClr val="0000FF"/>
                      </a:solidFill>
                      <a:round/>
                      <a:headEnd/>
                      <a:tailEnd/>
                    </a:ln>
                  </p:spPr>
                  <p:txBody>
                    <a:bodyPr/>
                    <a:lstStyle/>
                    <a:p>
                      <a:endParaRPr lang="cs-CZ"/>
                    </a:p>
                  </p:txBody>
                </p:sp>
                <p:sp>
                  <p:nvSpPr>
                    <p:cNvPr id="26722" name="Line 1040"/>
                    <p:cNvSpPr>
                      <a:spLocks noChangeShapeType="1"/>
                    </p:cNvSpPr>
                    <p:nvPr/>
                  </p:nvSpPr>
                  <p:spPr bwMode="auto">
                    <a:xfrm flipH="1" flipV="1">
                      <a:off x="4752" y="3888"/>
                      <a:ext cx="432" cy="144"/>
                    </a:xfrm>
                    <a:prstGeom prst="line">
                      <a:avLst/>
                    </a:prstGeom>
                    <a:noFill/>
                    <a:ln w="19050">
                      <a:solidFill>
                        <a:srgbClr val="0000FF"/>
                      </a:solidFill>
                      <a:round/>
                      <a:headEnd/>
                      <a:tailEnd/>
                    </a:ln>
                  </p:spPr>
                  <p:txBody>
                    <a:bodyPr/>
                    <a:lstStyle/>
                    <a:p>
                      <a:endParaRPr lang="cs-CZ"/>
                    </a:p>
                  </p:txBody>
                </p:sp>
              </p:grpSp>
              <p:grpSp>
                <p:nvGrpSpPr>
                  <p:cNvPr id="26715" name="Group 1041"/>
                  <p:cNvGrpSpPr>
                    <a:grpSpLocks/>
                  </p:cNvGrpSpPr>
                  <p:nvPr/>
                </p:nvGrpSpPr>
                <p:grpSpPr bwMode="auto">
                  <a:xfrm flipV="1">
                    <a:off x="4752" y="4032"/>
                    <a:ext cx="432" cy="288"/>
                    <a:chOff x="4752" y="3744"/>
                    <a:chExt cx="432" cy="288"/>
                  </a:xfrm>
                </p:grpSpPr>
                <p:sp>
                  <p:nvSpPr>
                    <p:cNvPr id="26719" name="Line 1042"/>
                    <p:cNvSpPr>
                      <a:spLocks noChangeShapeType="1"/>
                    </p:cNvSpPr>
                    <p:nvPr/>
                  </p:nvSpPr>
                  <p:spPr bwMode="auto">
                    <a:xfrm flipH="1">
                      <a:off x="4752" y="3744"/>
                      <a:ext cx="432" cy="144"/>
                    </a:xfrm>
                    <a:prstGeom prst="line">
                      <a:avLst/>
                    </a:prstGeom>
                    <a:noFill/>
                    <a:ln w="19050">
                      <a:solidFill>
                        <a:srgbClr val="0000FF"/>
                      </a:solidFill>
                      <a:round/>
                      <a:headEnd/>
                      <a:tailEnd/>
                    </a:ln>
                  </p:spPr>
                  <p:txBody>
                    <a:bodyPr/>
                    <a:lstStyle/>
                    <a:p>
                      <a:endParaRPr lang="cs-CZ"/>
                    </a:p>
                  </p:txBody>
                </p:sp>
                <p:sp>
                  <p:nvSpPr>
                    <p:cNvPr id="26720" name="Line 1043"/>
                    <p:cNvSpPr>
                      <a:spLocks noChangeShapeType="1"/>
                    </p:cNvSpPr>
                    <p:nvPr/>
                  </p:nvSpPr>
                  <p:spPr bwMode="auto">
                    <a:xfrm flipH="1" flipV="1">
                      <a:off x="4752" y="3888"/>
                      <a:ext cx="432" cy="144"/>
                    </a:xfrm>
                    <a:prstGeom prst="line">
                      <a:avLst/>
                    </a:prstGeom>
                    <a:noFill/>
                    <a:ln w="19050">
                      <a:solidFill>
                        <a:srgbClr val="0000FF"/>
                      </a:solidFill>
                      <a:round/>
                      <a:headEnd/>
                      <a:tailEnd/>
                    </a:ln>
                  </p:spPr>
                  <p:txBody>
                    <a:bodyPr/>
                    <a:lstStyle/>
                    <a:p>
                      <a:endParaRPr lang="cs-CZ"/>
                    </a:p>
                  </p:txBody>
                </p:sp>
              </p:grpSp>
              <p:grpSp>
                <p:nvGrpSpPr>
                  <p:cNvPr id="26716" name="Group 1044"/>
                  <p:cNvGrpSpPr>
                    <a:grpSpLocks/>
                  </p:cNvGrpSpPr>
                  <p:nvPr/>
                </p:nvGrpSpPr>
                <p:grpSpPr bwMode="auto">
                  <a:xfrm>
                    <a:off x="4752" y="4320"/>
                    <a:ext cx="432" cy="288"/>
                    <a:chOff x="4752" y="3744"/>
                    <a:chExt cx="432" cy="288"/>
                  </a:xfrm>
                </p:grpSpPr>
                <p:sp>
                  <p:nvSpPr>
                    <p:cNvPr id="26717" name="Line 1045"/>
                    <p:cNvSpPr>
                      <a:spLocks noChangeShapeType="1"/>
                    </p:cNvSpPr>
                    <p:nvPr/>
                  </p:nvSpPr>
                  <p:spPr bwMode="auto">
                    <a:xfrm flipH="1">
                      <a:off x="4752" y="3744"/>
                      <a:ext cx="432" cy="144"/>
                    </a:xfrm>
                    <a:prstGeom prst="line">
                      <a:avLst/>
                    </a:prstGeom>
                    <a:noFill/>
                    <a:ln w="19050">
                      <a:solidFill>
                        <a:srgbClr val="0000FF"/>
                      </a:solidFill>
                      <a:round/>
                      <a:headEnd/>
                      <a:tailEnd/>
                    </a:ln>
                  </p:spPr>
                  <p:txBody>
                    <a:bodyPr/>
                    <a:lstStyle/>
                    <a:p>
                      <a:endParaRPr lang="cs-CZ"/>
                    </a:p>
                  </p:txBody>
                </p:sp>
                <p:sp>
                  <p:nvSpPr>
                    <p:cNvPr id="26718" name="Line 1046"/>
                    <p:cNvSpPr>
                      <a:spLocks noChangeShapeType="1"/>
                    </p:cNvSpPr>
                    <p:nvPr/>
                  </p:nvSpPr>
                  <p:spPr bwMode="auto">
                    <a:xfrm flipH="1" flipV="1">
                      <a:off x="4752" y="3888"/>
                      <a:ext cx="432" cy="144"/>
                    </a:xfrm>
                    <a:prstGeom prst="line">
                      <a:avLst/>
                    </a:prstGeom>
                    <a:noFill/>
                    <a:ln w="19050">
                      <a:solidFill>
                        <a:srgbClr val="0000FF"/>
                      </a:solidFill>
                      <a:round/>
                      <a:headEnd/>
                      <a:tailEnd/>
                    </a:ln>
                  </p:spPr>
                  <p:txBody>
                    <a:bodyPr/>
                    <a:lstStyle/>
                    <a:p>
                      <a:endParaRPr lang="cs-CZ"/>
                    </a:p>
                  </p:txBody>
                </p:sp>
              </p:grpSp>
            </p:grpSp>
            <p:grpSp>
              <p:nvGrpSpPr>
                <p:cNvPr id="26705" name="Group 1047"/>
                <p:cNvGrpSpPr>
                  <a:grpSpLocks/>
                </p:cNvGrpSpPr>
                <p:nvPr/>
              </p:nvGrpSpPr>
              <p:grpSpPr bwMode="auto">
                <a:xfrm>
                  <a:off x="3362" y="13281"/>
                  <a:ext cx="484" cy="281"/>
                  <a:chOff x="4752" y="3744"/>
                  <a:chExt cx="432" cy="288"/>
                </a:xfrm>
              </p:grpSpPr>
              <p:sp>
                <p:nvSpPr>
                  <p:cNvPr id="26712" name="Line 1048"/>
                  <p:cNvSpPr>
                    <a:spLocks noChangeShapeType="1"/>
                  </p:cNvSpPr>
                  <p:nvPr/>
                </p:nvSpPr>
                <p:spPr bwMode="auto">
                  <a:xfrm flipH="1">
                    <a:off x="4752" y="3744"/>
                    <a:ext cx="432" cy="144"/>
                  </a:xfrm>
                  <a:prstGeom prst="line">
                    <a:avLst/>
                  </a:prstGeom>
                  <a:noFill/>
                  <a:ln w="19050">
                    <a:solidFill>
                      <a:srgbClr val="0000FF"/>
                    </a:solidFill>
                    <a:round/>
                    <a:headEnd/>
                    <a:tailEnd/>
                  </a:ln>
                </p:spPr>
                <p:txBody>
                  <a:bodyPr/>
                  <a:lstStyle/>
                  <a:p>
                    <a:endParaRPr lang="cs-CZ"/>
                  </a:p>
                </p:txBody>
              </p:sp>
              <p:sp>
                <p:nvSpPr>
                  <p:cNvPr id="26713" name="Line 1049"/>
                  <p:cNvSpPr>
                    <a:spLocks noChangeShapeType="1"/>
                  </p:cNvSpPr>
                  <p:nvPr/>
                </p:nvSpPr>
                <p:spPr bwMode="auto">
                  <a:xfrm flipH="1" flipV="1">
                    <a:off x="4752" y="3888"/>
                    <a:ext cx="432" cy="144"/>
                  </a:xfrm>
                  <a:prstGeom prst="line">
                    <a:avLst/>
                  </a:prstGeom>
                  <a:noFill/>
                  <a:ln w="19050">
                    <a:solidFill>
                      <a:srgbClr val="0000FF"/>
                    </a:solidFill>
                    <a:round/>
                    <a:headEnd/>
                    <a:tailEnd/>
                  </a:ln>
                </p:spPr>
                <p:txBody>
                  <a:bodyPr/>
                  <a:lstStyle/>
                  <a:p>
                    <a:endParaRPr lang="cs-CZ"/>
                  </a:p>
                </p:txBody>
              </p:sp>
            </p:grpSp>
            <p:grpSp>
              <p:nvGrpSpPr>
                <p:cNvPr id="26706" name="Group 1050"/>
                <p:cNvGrpSpPr>
                  <a:grpSpLocks/>
                </p:cNvGrpSpPr>
                <p:nvPr/>
              </p:nvGrpSpPr>
              <p:grpSpPr bwMode="auto">
                <a:xfrm flipV="1">
                  <a:off x="3362" y="13562"/>
                  <a:ext cx="484" cy="280"/>
                  <a:chOff x="4752" y="3744"/>
                  <a:chExt cx="432" cy="288"/>
                </a:xfrm>
              </p:grpSpPr>
              <p:sp>
                <p:nvSpPr>
                  <p:cNvPr id="26710" name="Line 1051"/>
                  <p:cNvSpPr>
                    <a:spLocks noChangeShapeType="1"/>
                  </p:cNvSpPr>
                  <p:nvPr/>
                </p:nvSpPr>
                <p:spPr bwMode="auto">
                  <a:xfrm flipH="1">
                    <a:off x="4752" y="3744"/>
                    <a:ext cx="432" cy="144"/>
                  </a:xfrm>
                  <a:prstGeom prst="line">
                    <a:avLst/>
                  </a:prstGeom>
                  <a:noFill/>
                  <a:ln w="19050">
                    <a:solidFill>
                      <a:srgbClr val="0000FF"/>
                    </a:solidFill>
                    <a:round/>
                    <a:headEnd/>
                    <a:tailEnd/>
                  </a:ln>
                </p:spPr>
                <p:txBody>
                  <a:bodyPr/>
                  <a:lstStyle/>
                  <a:p>
                    <a:endParaRPr lang="cs-CZ"/>
                  </a:p>
                </p:txBody>
              </p:sp>
              <p:sp>
                <p:nvSpPr>
                  <p:cNvPr id="26711" name="Line 1052"/>
                  <p:cNvSpPr>
                    <a:spLocks noChangeShapeType="1"/>
                  </p:cNvSpPr>
                  <p:nvPr/>
                </p:nvSpPr>
                <p:spPr bwMode="auto">
                  <a:xfrm flipH="1" flipV="1">
                    <a:off x="4752" y="3888"/>
                    <a:ext cx="432" cy="144"/>
                  </a:xfrm>
                  <a:prstGeom prst="line">
                    <a:avLst/>
                  </a:prstGeom>
                  <a:noFill/>
                  <a:ln w="19050">
                    <a:solidFill>
                      <a:srgbClr val="0000FF"/>
                    </a:solidFill>
                    <a:round/>
                    <a:headEnd/>
                    <a:tailEnd/>
                  </a:ln>
                </p:spPr>
                <p:txBody>
                  <a:bodyPr/>
                  <a:lstStyle/>
                  <a:p>
                    <a:endParaRPr lang="cs-CZ"/>
                  </a:p>
                </p:txBody>
              </p:sp>
            </p:grpSp>
            <p:grpSp>
              <p:nvGrpSpPr>
                <p:cNvPr id="26707" name="Group 1053"/>
                <p:cNvGrpSpPr>
                  <a:grpSpLocks/>
                </p:cNvGrpSpPr>
                <p:nvPr/>
              </p:nvGrpSpPr>
              <p:grpSpPr bwMode="auto">
                <a:xfrm flipV="1">
                  <a:off x="3363" y="13859"/>
                  <a:ext cx="484" cy="280"/>
                  <a:chOff x="4752" y="3744"/>
                  <a:chExt cx="432" cy="288"/>
                </a:xfrm>
              </p:grpSpPr>
              <p:sp>
                <p:nvSpPr>
                  <p:cNvPr id="26708" name="Line 1054"/>
                  <p:cNvSpPr>
                    <a:spLocks noChangeShapeType="1"/>
                  </p:cNvSpPr>
                  <p:nvPr/>
                </p:nvSpPr>
                <p:spPr bwMode="auto">
                  <a:xfrm flipH="1">
                    <a:off x="4752" y="3744"/>
                    <a:ext cx="432" cy="144"/>
                  </a:xfrm>
                  <a:prstGeom prst="line">
                    <a:avLst/>
                  </a:prstGeom>
                  <a:noFill/>
                  <a:ln w="19050">
                    <a:solidFill>
                      <a:srgbClr val="0000FF"/>
                    </a:solidFill>
                    <a:round/>
                    <a:headEnd/>
                    <a:tailEnd/>
                  </a:ln>
                </p:spPr>
                <p:txBody>
                  <a:bodyPr/>
                  <a:lstStyle/>
                  <a:p>
                    <a:endParaRPr lang="cs-CZ"/>
                  </a:p>
                </p:txBody>
              </p:sp>
              <p:sp>
                <p:nvSpPr>
                  <p:cNvPr id="26709" name="Line 1055"/>
                  <p:cNvSpPr>
                    <a:spLocks noChangeShapeType="1"/>
                  </p:cNvSpPr>
                  <p:nvPr/>
                </p:nvSpPr>
                <p:spPr bwMode="auto">
                  <a:xfrm flipH="1" flipV="1">
                    <a:off x="4752" y="3888"/>
                    <a:ext cx="432" cy="144"/>
                  </a:xfrm>
                  <a:prstGeom prst="line">
                    <a:avLst/>
                  </a:prstGeom>
                  <a:noFill/>
                  <a:ln w="19050">
                    <a:solidFill>
                      <a:srgbClr val="0000FF"/>
                    </a:solidFill>
                    <a:round/>
                    <a:headEnd/>
                    <a:tailEnd/>
                  </a:ln>
                </p:spPr>
                <p:txBody>
                  <a:bodyPr/>
                  <a:lstStyle/>
                  <a:p>
                    <a:endParaRPr lang="cs-CZ"/>
                  </a:p>
                </p:txBody>
              </p:sp>
            </p:grpSp>
          </p:grpSp>
          <p:sp>
            <p:nvSpPr>
              <p:cNvPr id="26633" name="Rectangle 1056"/>
              <p:cNvSpPr>
                <a:spLocks noChangeArrowheads="1"/>
              </p:cNvSpPr>
              <p:nvPr/>
            </p:nvSpPr>
            <p:spPr bwMode="auto">
              <a:xfrm>
                <a:off x="2352" y="2735"/>
                <a:ext cx="648" cy="72"/>
              </a:xfrm>
              <a:prstGeom prst="rect">
                <a:avLst/>
              </a:prstGeom>
              <a:solidFill>
                <a:srgbClr val="FFFFFF"/>
              </a:solidFill>
              <a:ln w="9525">
                <a:noFill/>
                <a:miter lim="800000"/>
                <a:headEnd/>
                <a:tailEnd/>
              </a:ln>
            </p:spPr>
            <p:txBody>
              <a:bodyPr/>
              <a:lstStyle/>
              <a:p>
                <a:endParaRPr lang="cs-CZ"/>
              </a:p>
            </p:txBody>
          </p:sp>
          <p:sp>
            <p:nvSpPr>
              <p:cNvPr id="26634" name="Freeform 1057"/>
              <p:cNvSpPr>
                <a:spLocks/>
              </p:cNvSpPr>
              <p:nvPr/>
            </p:nvSpPr>
            <p:spPr bwMode="auto">
              <a:xfrm>
                <a:off x="2973" y="2651"/>
                <a:ext cx="269" cy="360"/>
              </a:xfrm>
              <a:custGeom>
                <a:avLst/>
                <a:gdLst>
                  <a:gd name="T0" fmla="*/ 0 w 672"/>
                  <a:gd name="T1" fmla="*/ 132 h 900"/>
                  <a:gd name="T2" fmla="*/ 15 w 672"/>
                  <a:gd name="T3" fmla="*/ 159 h 900"/>
                  <a:gd name="T4" fmla="*/ 33 w 672"/>
                  <a:gd name="T5" fmla="*/ 246 h 900"/>
                  <a:gd name="T6" fmla="*/ 48 w 672"/>
                  <a:gd name="T7" fmla="*/ 360 h 900"/>
                  <a:gd name="T8" fmla="*/ 75 w 672"/>
                  <a:gd name="T9" fmla="*/ 336 h 900"/>
                  <a:gd name="T10" fmla="*/ 111 w 672"/>
                  <a:gd name="T11" fmla="*/ 300 h 900"/>
                  <a:gd name="T12" fmla="*/ 132 w 672"/>
                  <a:gd name="T13" fmla="*/ 276 h 900"/>
                  <a:gd name="T14" fmla="*/ 135 w 672"/>
                  <a:gd name="T15" fmla="*/ 267 h 900"/>
                  <a:gd name="T16" fmla="*/ 153 w 672"/>
                  <a:gd name="T17" fmla="*/ 255 h 900"/>
                  <a:gd name="T18" fmla="*/ 177 w 672"/>
                  <a:gd name="T19" fmla="*/ 231 h 900"/>
                  <a:gd name="T20" fmla="*/ 201 w 672"/>
                  <a:gd name="T21" fmla="*/ 210 h 900"/>
                  <a:gd name="T22" fmla="*/ 231 w 672"/>
                  <a:gd name="T23" fmla="*/ 177 h 900"/>
                  <a:gd name="T24" fmla="*/ 261 w 672"/>
                  <a:gd name="T25" fmla="*/ 150 h 900"/>
                  <a:gd name="T26" fmla="*/ 255 w 672"/>
                  <a:gd name="T27" fmla="*/ 69 h 900"/>
                  <a:gd name="T28" fmla="*/ 177 w 672"/>
                  <a:gd name="T29" fmla="*/ 0 h 900"/>
                  <a:gd name="T30" fmla="*/ 30 w 672"/>
                  <a:gd name="T31" fmla="*/ 87 h 900"/>
                  <a:gd name="T32" fmla="*/ 21 w 672"/>
                  <a:gd name="T33" fmla="*/ 105 h 900"/>
                  <a:gd name="T34" fmla="*/ 15 w 672"/>
                  <a:gd name="T35" fmla="*/ 126 h 900"/>
                  <a:gd name="T36" fmla="*/ 9 w 672"/>
                  <a:gd name="T37" fmla="*/ 135 h 900"/>
                  <a:gd name="T38" fmla="*/ 0 w 672"/>
                  <a:gd name="T39" fmla="*/ 132 h 9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2"/>
                  <a:gd name="T61" fmla="*/ 0 h 900"/>
                  <a:gd name="T62" fmla="*/ 672 w 672"/>
                  <a:gd name="T63" fmla="*/ 900 h 9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2" h="900">
                    <a:moveTo>
                      <a:pt x="0" y="330"/>
                    </a:moveTo>
                    <a:cubicBezTo>
                      <a:pt x="15" y="352"/>
                      <a:pt x="23" y="375"/>
                      <a:pt x="38" y="397"/>
                    </a:cubicBezTo>
                    <a:cubicBezTo>
                      <a:pt x="60" y="468"/>
                      <a:pt x="64" y="543"/>
                      <a:pt x="83" y="615"/>
                    </a:cubicBezTo>
                    <a:cubicBezTo>
                      <a:pt x="89" y="711"/>
                      <a:pt x="92" y="808"/>
                      <a:pt x="120" y="900"/>
                    </a:cubicBezTo>
                    <a:cubicBezTo>
                      <a:pt x="168" y="883"/>
                      <a:pt x="133" y="857"/>
                      <a:pt x="188" y="840"/>
                    </a:cubicBezTo>
                    <a:cubicBezTo>
                      <a:pt x="227" y="813"/>
                      <a:pt x="232" y="764"/>
                      <a:pt x="278" y="750"/>
                    </a:cubicBezTo>
                    <a:cubicBezTo>
                      <a:pt x="313" y="698"/>
                      <a:pt x="293" y="715"/>
                      <a:pt x="330" y="690"/>
                    </a:cubicBezTo>
                    <a:cubicBezTo>
                      <a:pt x="333" y="682"/>
                      <a:pt x="332" y="673"/>
                      <a:pt x="338" y="667"/>
                    </a:cubicBezTo>
                    <a:cubicBezTo>
                      <a:pt x="351" y="654"/>
                      <a:pt x="383" y="637"/>
                      <a:pt x="383" y="637"/>
                    </a:cubicBezTo>
                    <a:cubicBezTo>
                      <a:pt x="401" y="611"/>
                      <a:pt x="417" y="594"/>
                      <a:pt x="443" y="577"/>
                    </a:cubicBezTo>
                    <a:cubicBezTo>
                      <a:pt x="468" y="540"/>
                      <a:pt x="451" y="560"/>
                      <a:pt x="503" y="525"/>
                    </a:cubicBezTo>
                    <a:cubicBezTo>
                      <a:pt x="536" y="503"/>
                      <a:pt x="544" y="464"/>
                      <a:pt x="578" y="442"/>
                    </a:cubicBezTo>
                    <a:cubicBezTo>
                      <a:pt x="595" y="417"/>
                      <a:pt x="625" y="384"/>
                      <a:pt x="653" y="375"/>
                    </a:cubicBezTo>
                    <a:cubicBezTo>
                      <a:pt x="644" y="342"/>
                      <a:pt x="672" y="183"/>
                      <a:pt x="638" y="172"/>
                    </a:cubicBezTo>
                    <a:cubicBezTo>
                      <a:pt x="512" y="88"/>
                      <a:pt x="597" y="18"/>
                      <a:pt x="443" y="0"/>
                    </a:cubicBezTo>
                    <a:cubicBezTo>
                      <a:pt x="378" y="4"/>
                      <a:pt x="121" y="173"/>
                      <a:pt x="75" y="217"/>
                    </a:cubicBezTo>
                    <a:cubicBezTo>
                      <a:pt x="52" y="293"/>
                      <a:pt x="88" y="184"/>
                      <a:pt x="53" y="262"/>
                    </a:cubicBezTo>
                    <a:cubicBezTo>
                      <a:pt x="48" y="274"/>
                      <a:pt x="44" y="302"/>
                      <a:pt x="38" y="315"/>
                    </a:cubicBezTo>
                    <a:cubicBezTo>
                      <a:pt x="34" y="323"/>
                      <a:pt x="31" y="334"/>
                      <a:pt x="23" y="337"/>
                    </a:cubicBezTo>
                    <a:cubicBezTo>
                      <a:pt x="16" y="340"/>
                      <a:pt x="8" y="332"/>
                      <a:pt x="0" y="330"/>
                    </a:cubicBezTo>
                    <a:close/>
                  </a:path>
                </a:pathLst>
              </a:custGeom>
              <a:solidFill>
                <a:srgbClr val="FFFFFF"/>
              </a:solidFill>
              <a:ln w="9525">
                <a:noFill/>
                <a:round/>
                <a:headEnd/>
                <a:tailEnd/>
              </a:ln>
            </p:spPr>
            <p:txBody>
              <a:bodyPr/>
              <a:lstStyle/>
              <a:p>
                <a:endParaRPr lang="cs-CZ"/>
              </a:p>
            </p:txBody>
          </p:sp>
          <p:sp>
            <p:nvSpPr>
              <p:cNvPr id="26635" name="Freeform 1058"/>
              <p:cNvSpPr>
                <a:spLocks/>
              </p:cNvSpPr>
              <p:nvPr/>
            </p:nvSpPr>
            <p:spPr bwMode="auto">
              <a:xfrm>
                <a:off x="2280" y="2510"/>
                <a:ext cx="968" cy="516"/>
              </a:xfrm>
              <a:custGeom>
                <a:avLst/>
                <a:gdLst>
                  <a:gd name="T0" fmla="*/ 958 w 2419"/>
                  <a:gd name="T1" fmla="*/ 291 h 1290"/>
                  <a:gd name="T2" fmla="*/ 943 w 2419"/>
                  <a:gd name="T3" fmla="*/ 270 h 1290"/>
                  <a:gd name="T4" fmla="*/ 961 w 2419"/>
                  <a:gd name="T5" fmla="*/ 210 h 1290"/>
                  <a:gd name="T6" fmla="*/ 952 w 2419"/>
                  <a:gd name="T7" fmla="*/ 204 h 1290"/>
                  <a:gd name="T8" fmla="*/ 940 w 2419"/>
                  <a:gd name="T9" fmla="*/ 186 h 1290"/>
                  <a:gd name="T10" fmla="*/ 922 w 2419"/>
                  <a:gd name="T11" fmla="*/ 171 h 1290"/>
                  <a:gd name="T12" fmla="*/ 886 w 2419"/>
                  <a:gd name="T13" fmla="*/ 138 h 1290"/>
                  <a:gd name="T14" fmla="*/ 850 w 2419"/>
                  <a:gd name="T15" fmla="*/ 141 h 1290"/>
                  <a:gd name="T16" fmla="*/ 784 w 2419"/>
                  <a:gd name="T17" fmla="*/ 159 h 1290"/>
                  <a:gd name="T18" fmla="*/ 760 w 2419"/>
                  <a:gd name="T19" fmla="*/ 78 h 1290"/>
                  <a:gd name="T20" fmla="*/ 736 w 2419"/>
                  <a:gd name="T21" fmla="*/ 60 h 1290"/>
                  <a:gd name="T22" fmla="*/ 721 w 2419"/>
                  <a:gd name="T23" fmla="*/ 9 h 1290"/>
                  <a:gd name="T24" fmla="*/ 625 w 2419"/>
                  <a:gd name="T25" fmla="*/ 48 h 1290"/>
                  <a:gd name="T26" fmla="*/ 547 w 2419"/>
                  <a:gd name="T27" fmla="*/ 75 h 1290"/>
                  <a:gd name="T28" fmla="*/ 523 w 2419"/>
                  <a:gd name="T29" fmla="*/ 84 h 1290"/>
                  <a:gd name="T30" fmla="*/ 507 w 2419"/>
                  <a:gd name="T31" fmla="*/ 99 h 1290"/>
                  <a:gd name="T32" fmla="*/ 435 w 2419"/>
                  <a:gd name="T33" fmla="*/ 87 h 1290"/>
                  <a:gd name="T34" fmla="*/ 361 w 2419"/>
                  <a:gd name="T35" fmla="*/ 72 h 1290"/>
                  <a:gd name="T36" fmla="*/ 219 w 2419"/>
                  <a:gd name="T37" fmla="*/ 159 h 1290"/>
                  <a:gd name="T38" fmla="*/ 105 w 2419"/>
                  <a:gd name="T39" fmla="*/ 207 h 1290"/>
                  <a:gd name="T40" fmla="*/ 66 w 2419"/>
                  <a:gd name="T41" fmla="*/ 222 h 1290"/>
                  <a:gd name="T42" fmla="*/ 72 w 2419"/>
                  <a:gd name="T43" fmla="*/ 243 h 1290"/>
                  <a:gd name="T44" fmla="*/ 69 w 2419"/>
                  <a:gd name="T45" fmla="*/ 279 h 1290"/>
                  <a:gd name="T46" fmla="*/ 33 w 2419"/>
                  <a:gd name="T47" fmla="*/ 330 h 1290"/>
                  <a:gd name="T48" fmla="*/ 15 w 2419"/>
                  <a:gd name="T49" fmla="*/ 342 h 1290"/>
                  <a:gd name="T50" fmla="*/ 33 w 2419"/>
                  <a:gd name="T51" fmla="*/ 414 h 1290"/>
                  <a:gd name="T52" fmla="*/ 15 w 2419"/>
                  <a:gd name="T53" fmla="*/ 468 h 1290"/>
                  <a:gd name="T54" fmla="*/ 33 w 2419"/>
                  <a:gd name="T55" fmla="*/ 489 h 1290"/>
                  <a:gd name="T56" fmla="*/ 27 w 2419"/>
                  <a:gd name="T57" fmla="*/ 507 h 1290"/>
                  <a:gd name="T58" fmla="*/ 36 w 2419"/>
                  <a:gd name="T59" fmla="*/ 513 h 1290"/>
                  <a:gd name="T60" fmla="*/ 45 w 2419"/>
                  <a:gd name="T61" fmla="*/ 516 h 1290"/>
                  <a:gd name="T62" fmla="*/ 0 w 2419"/>
                  <a:gd name="T63" fmla="*/ 513 h 12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19"/>
                  <a:gd name="T97" fmla="*/ 0 h 1290"/>
                  <a:gd name="T98" fmla="*/ 2419 w 2419"/>
                  <a:gd name="T99" fmla="*/ 1290 h 12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19" h="1290">
                    <a:moveTo>
                      <a:pt x="2393" y="728"/>
                    </a:moveTo>
                    <a:cubicBezTo>
                      <a:pt x="2419" y="687"/>
                      <a:pt x="2364" y="728"/>
                      <a:pt x="2356" y="675"/>
                    </a:cubicBezTo>
                    <a:cubicBezTo>
                      <a:pt x="2354" y="640"/>
                      <a:pt x="2410" y="559"/>
                      <a:pt x="2401" y="525"/>
                    </a:cubicBezTo>
                    <a:cubicBezTo>
                      <a:pt x="2399" y="516"/>
                      <a:pt x="2384" y="517"/>
                      <a:pt x="2378" y="510"/>
                    </a:cubicBezTo>
                    <a:cubicBezTo>
                      <a:pt x="2366" y="496"/>
                      <a:pt x="2363" y="475"/>
                      <a:pt x="2348" y="465"/>
                    </a:cubicBezTo>
                    <a:cubicBezTo>
                      <a:pt x="2317" y="444"/>
                      <a:pt x="2332" y="456"/>
                      <a:pt x="2303" y="428"/>
                    </a:cubicBezTo>
                    <a:cubicBezTo>
                      <a:pt x="2288" y="378"/>
                      <a:pt x="2254" y="368"/>
                      <a:pt x="2213" y="345"/>
                    </a:cubicBezTo>
                    <a:cubicBezTo>
                      <a:pt x="2197" y="336"/>
                      <a:pt x="2140" y="359"/>
                      <a:pt x="2123" y="353"/>
                    </a:cubicBezTo>
                    <a:cubicBezTo>
                      <a:pt x="2052" y="329"/>
                      <a:pt x="2032" y="410"/>
                      <a:pt x="1958" y="398"/>
                    </a:cubicBezTo>
                    <a:cubicBezTo>
                      <a:pt x="1920" y="392"/>
                      <a:pt x="1933" y="206"/>
                      <a:pt x="1898" y="195"/>
                    </a:cubicBezTo>
                    <a:cubicBezTo>
                      <a:pt x="1849" y="144"/>
                      <a:pt x="1887" y="177"/>
                      <a:pt x="1838" y="150"/>
                    </a:cubicBezTo>
                    <a:cubicBezTo>
                      <a:pt x="1814" y="137"/>
                      <a:pt x="1827" y="32"/>
                      <a:pt x="1801" y="23"/>
                    </a:cubicBezTo>
                    <a:cubicBezTo>
                      <a:pt x="1733" y="0"/>
                      <a:pt x="1635" y="127"/>
                      <a:pt x="1561" y="120"/>
                    </a:cubicBezTo>
                    <a:cubicBezTo>
                      <a:pt x="1472" y="128"/>
                      <a:pt x="1446" y="161"/>
                      <a:pt x="1366" y="188"/>
                    </a:cubicBezTo>
                    <a:cubicBezTo>
                      <a:pt x="1343" y="196"/>
                      <a:pt x="1329" y="202"/>
                      <a:pt x="1306" y="210"/>
                    </a:cubicBezTo>
                    <a:cubicBezTo>
                      <a:pt x="1299" y="212"/>
                      <a:pt x="1268" y="248"/>
                      <a:pt x="1268" y="248"/>
                    </a:cubicBezTo>
                    <a:cubicBezTo>
                      <a:pt x="1218" y="281"/>
                      <a:pt x="1147" y="204"/>
                      <a:pt x="1088" y="218"/>
                    </a:cubicBezTo>
                    <a:cubicBezTo>
                      <a:pt x="999" y="214"/>
                      <a:pt x="988" y="190"/>
                      <a:pt x="901" y="180"/>
                    </a:cubicBezTo>
                    <a:cubicBezTo>
                      <a:pt x="750" y="188"/>
                      <a:pt x="676" y="313"/>
                      <a:pt x="548" y="398"/>
                    </a:cubicBezTo>
                    <a:cubicBezTo>
                      <a:pt x="490" y="437"/>
                      <a:pt x="320" y="481"/>
                      <a:pt x="263" y="518"/>
                    </a:cubicBezTo>
                    <a:cubicBezTo>
                      <a:pt x="235" y="559"/>
                      <a:pt x="219" y="501"/>
                      <a:pt x="166" y="555"/>
                    </a:cubicBezTo>
                    <a:cubicBezTo>
                      <a:pt x="159" y="563"/>
                      <a:pt x="181" y="608"/>
                      <a:pt x="181" y="608"/>
                    </a:cubicBezTo>
                    <a:cubicBezTo>
                      <a:pt x="173" y="630"/>
                      <a:pt x="181" y="676"/>
                      <a:pt x="173" y="698"/>
                    </a:cubicBezTo>
                    <a:cubicBezTo>
                      <a:pt x="164" y="763"/>
                      <a:pt x="142" y="785"/>
                      <a:pt x="83" y="825"/>
                    </a:cubicBezTo>
                    <a:cubicBezTo>
                      <a:pt x="68" y="835"/>
                      <a:pt x="38" y="855"/>
                      <a:pt x="38" y="855"/>
                    </a:cubicBezTo>
                    <a:cubicBezTo>
                      <a:pt x="6" y="904"/>
                      <a:pt x="94" y="978"/>
                      <a:pt x="83" y="1035"/>
                    </a:cubicBezTo>
                    <a:cubicBezTo>
                      <a:pt x="88" y="1112"/>
                      <a:pt x="3" y="1117"/>
                      <a:pt x="38" y="1170"/>
                    </a:cubicBezTo>
                    <a:cubicBezTo>
                      <a:pt x="106" y="1230"/>
                      <a:pt x="98" y="1170"/>
                      <a:pt x="83" y="1223"/>
                    </a:cubicBezTo>
                    <a:cubicBezTo>
                      <a:pt x="90" y="1237"/>
                      <a:pt x="58" y="1256"/>
                      <a:pt x="68" y="1268"/>
                    </a:cubicBezTo>
                    <a:cubicBezTo>
                      <a:pt x="74" y="1275"/>
                      <a:pt x="83" y="1279"/>
                      <a:pt x="91" y="1283"/>
                    </a:cubicBezTo>
                    <a:cubicBezTo>
                      <a:pt x="98" y="1286"/>
                      <a:pt x="113" y="1290"/>
                      <a:pt x="113" y="1290"/>
                    </a:cubicBezTo>
                    <a:lnTo>
                      <a:pt x="0" y="1282"/>
                    </a:lnTo>
                  </a:path>
                </a:pathLst>
              </a:custGeom>
              <a:noFill/>
              <a:ln w="12700">
                <a:solidFill>
                  <a:srgbClr val="993300"/>
                </a:solidFill>
                <a:round/>
                <a:headEnd/>
                <a:tailEnd/>
              </a:ln>
            </p:spPr>
            <p:txBody>
              <a:bodyPr/>
              <a:lstStyle/>
              <a:p>
                <a:endParaRPr lang="cs-CZ"/>
              </a:p>
            </p:txBody>
          </p:sp>
          <p:sp>
            <p:nvSpPr>
              <p:cNvPr id="26636" name="Line 1059"/>
              <p:cNvSpPr>
                <a:spLocks noChangeShapeType="1"/>
              </p:cNvSpPr>
              <p:nvPr/>
            </p:nvSpPr>
            <p:spPr bwMode="auto">
              <a:xfrm flipV="1">
                <a:off x="2712" y="2519"/>
                <a:ext cx="288" cy="288"/>
              </a:xfrm>
              <a:prstGeom prst="line">
                <a:avLst/>
              </a:prstGeom>
              <a:noFill/>
              <a:ln w="19050">
                <a:solidFill>
                  <a:srgbClr val="0000FF"/>
                </a:solidFill>
                <a:round/>
                <a:headEnd/>
                <a:tailEnd/>
              </a:ln>
            </p:spPr>
            <p:txBody>
              <a:bodyPr/>
              <a:lstStyle/>
              <a:p>
                <a:endParaRPr lang="cs-CZ"/>
              </a:p>
            </p:txBody>
          </p:sp>
          <p:sp>
            <p:nvSpPr>
              <p:cNvPr id="26637" name="Line 1060"/>
              <p:cNvSpPr>
                <a:spLocks noChangeShapeType="1"/>
              </p:cNvSpPr>
              <p:nvPr/>
            </p:nvSpPr>
            <p:spPr bwMode="auto">
              <a:xfrm flipV="1">
                <a:off x="2824" y="2591"/>
                <a:ext cx="216" cy="216"/>
              </a:xfrm>
              <a:prstGeom prst="line">
                <a:avLst/>
              </a:prstGeom>
              <a:noFill/>
              <a:ln w="19050">
                <a:solidFill>
                  <a:srgbClr val="0000FF"/>
                </a:solidFill>
                <a:round/>
                <a:headEnd/>
                <a:tailEnd/>
              </a:ln>
            </p:spPr>
            <p:txBody>
              <a:bodyPr/>
              <a:lstStyle/>
              <a:p>
                <a:endParaRPr lang="cs-CZ"/>
              </a:p>
            </p:txBody>
          </p:sp>
          <p:sp>
            <p:nvSpPr>
              <p:cNvPr id="26638" name="Line 1061"/>
              <p:cNvSpPr>
                <a:spLocks noChangeShapeType="1"/>
              </p:cNvSpPr>
              <p:nvPr/>
            </p:nvSpPr>
            <p:spPr bwMode="auto">
              <a:xfrm flipV="1">
                <a:off x="2948" y="2663"/>
                <a:ext cx="144" cy="144"/>
              </a:xfrm>
              <a:prstGeom prst="line">
                <a:avLst/>
              </a:prstGeom>
              <a:noFill/>
              <a:ln w="19050">
                <a:solidFill>
                  <a:srgbClr val="0000FF"/>
                </a:solidFill>
                <a:round/>
                <a:headEnd/>
                <a:tailEnd/>
              </a:ln>
            </p:spPr>
            <p:txBody>
              <a:bodyPr/>
              <a:lstStyle/>
              <a:p>
                <a:endParaRPr lang="cs-CZ"/>
              </a:p>
            </p:txBody>
          </p:sp>
          <p:sp>
            <p:nvSpPr>
              <p:cNvPr id="26639" name="Line 1062"/>
              <p:cNvSpPr>
                <a:spLocks noChangeShapeType="1"/>
              </p:cNvSpPr>
              <p:nvPr/>
            </p:nvSpPr>
            <p:spPr bwMode="auto">
              <a:xfrm flipV="1">
                <a:off x="3005" y="2786"/>
                <a:ext cx="216" cy="216"/>
              </a:xfrm>
              <a:prstGeom prst="line">
                <a:avLst/>
              </a:prstGeom>
              <a:noFill/>
              <a:ln w="19050">
                <a:solidFill>
                  <a:srgbClr val="0000FF"/>
                </a:solidFill>
                <a:round/>
                <a:headEnd/>
                <a:tailEnd/>
              </a:ln>
            </p:spPr>
            <p:txBody>
              <a:bodyPr/>
              <a:lstStyle/>
              <a:p>
                <a:endParaRPr lang="cs-CZ"/>
              </a:p>
            </p:txBody>
          </p:sp>
          <p:sp>
            <p:nvSpPr>
              <p:cNvPr id="26640" name="Line 1063"/>
              <p:cNvSpPr>
                <a:spLocks noChangeShapeType="1"/>
              </p:cNvSpPr>
              <p:nvPr/>
            </p:nvSpPr>
            <p:spPr bwMode="auto">
              <a:xfrm flipV="1">
                <a:off x="2597" y="2591"/>
                <a:ext cx="216" cy="216"/>
              </a:xfrm>
              <a:prstGeom prst="line">
                <a:avLst/>
              </a:prstGeom>
              <a:noFill/>
              <a:ln w="19050">
                <a:solidFill>
                  <a:srgbClr val="0000FF"/>
                </a:solidFill>
                <a:round/>
                <a:headEnd/>
                <a:tailEnd/>
              </a:ln>
            </p:spPr>
            <p:txBody>
              <a:bodyPr/>
              <a:lstStyle/>
              <a:p>
                <a:endParaRPr lang="cs-CZ"/>
              </a:p>
            </p:txBody>
          </p:sp>
          <p:sp>
            <p:nvSpPr>
              <p:cNvPr id="26641" name="Line 1064"/>
              <p:cNvSpPr>
                <a:spLocks noChangeShapeType="1"/>
              </p:cNvSpPr>
              <p:nvPr/>
            </p:nvSpPr>
            <p:spPr bwMode="auto">
              <a:xfrm flipV="1">
                <a:off x="2483" y="2591"/>
                <a:ext cx="216" cy="216"/>
              </a:xfrm>
              <a:prstGeom prst="line">
                <a:avLst/>
              </a:prstGeom>
              <a:noFill/>
              <a:ln w="19050">
                <a:solidFill>
                  <a:srgbClr val="0000FF"/>
                </a:solidFill>
                <a:round/>
                <a:headEnd/>
                <a:tailEnd/>
              </a:ln>
            </p:spPr>
            <p:txBody>
              <a:bodyPr/>
              <a:lstStyle/>
              <a:p>
                <a:endParaRPr lang="cs-CZ"/>
              </a:p>
            </p:txBody>
          </p:sp>
          <p:sp>
            <p:nvSpPr>
              <p:cNvPr id="26642" name="Line 1065"/>
              <p:cNvSpPr>
                <a:spLocks noChangeShapeType="1"/>
              </p:cNvSpPr>
              <p:nvPr/>
            </p:nvSpPr>
            <p:spPr bwMode="auto">
              <a:xfrm flipV="1">
                <a:off x="2370" y="2663"/>
                <a:ext cx="144" cy="144"/>
              </a:xfrm>
              <a:prstGeom prst="line">
                <a:avLst/>
              </a:prstGeom>
              <a:noFill/>
              <a:ln w="19050">
                <a:solidFill>
                  <a:srgbClr val="0000FF"/>
                </a:solidFill>
                <a:round/>
                <a:headEnd/>
                <a:tailEnd/>
              </a:ln>
            </p:spPr>
            <p:txBody>
              <a:bodyPr/>
              <a:lstStyle/>
              <a:p>
                <a:endParaRPr lang="cs-CZ"/>
              </a:p>
            </p:txBody>
          </p:sp>
          <p:sp>
            <p:nvSpPr>
              <p:cNvPr id="26643" name="Line 1066"/>
              <p:cNvSpPr>
                <a:spLocks noChangeAspect="1" noChangeShapeType="1"/>
              </p:cNvSpPr>
              <p:nvPr/>
            </p:nvSpPr>
            <p:spPr bwMode="auto">
              <a:xfrm flipV="1">
                <a:off x="2426" y="2922"/>
                <a:ext cx="86" cy="86"/>
              </a:xfrm>
              <a:prstGeom prst="line">
                <a:avLst/>
              </a:prstGeom>
              <a:noFill/>
              <a:ln w="19050">
                <a:solidFill>
                  <a:srgbClr val="0000FF"/>
                </a:solidFill>
                <a:round/>
                <a:headEnd/>
                <a:tailEnd/>
              </a:ln>
            </p:spPr>
            <p:txBody>
              <a:bodyPr/>
              <a:lstStyle/>
              <a:p>
                <a:endParaRPr lang="cs-CZ"/>
              </a:p>
            </p:txBody>
          </p:sp>
          <p:sp>
            <p:nvSpPr>
              <p:cNvPr id="26644" name="Line 1067"/>
              <p:cNvSpPr>
                <a:spLocks noChangeAspect="1" noChangeShapeType="1"/>
              </p:cNvSpPr>
              <p:nvPr/>
            </p:nvSpPr>
            <p:spPr bwMode="auto">
              <a:xfrm flipV="1">
                <a:off x="2653" y="2922"/>
                <a:ext cx="86" cy="86"/>
              </a:xfrm>
              <a:prstGeom prst="line">
                <a:avLst/>
              </a:prstGeom>
              <a:noFill/>
              <a:ln w="19050">
                <a:solidFill>
                  <a:srgbClr val="0000FF"/>
                </a:solidFill>
                <a:round/>
                <a:headEnd/>
                <a:tailEnd/>
              </a:ln>
            </p:spPr>
            <p:txBody>
              <a:bodyPr/>
              <a:lstStyle/>
              <a:p>
                <a:endParaRPr lang="cs-CZ"/>
              </a:p>
            </p:txBody>
          </p:sp>
          <p:sp>
            <p:nvSpPr>
              <p:cNvPr id="26645" name="Line 1068"/>
              <p:cNvSpPr>
                <a:spLocks noChangeAspect="1" noChangeShapeType="1"/>
              </p:cNvSpPr>
              <p:nvPr/>
            </p:nvSpPr>
            <p:spPr bwMode="auto">
              <a:xfrm flipV="1">
                <a:off x="2540" y="2922"/>
                <a:ext cx="86" cy="86"/>
              </a:xfrm>
              <a:prstGeom prst="line">
                <a:avLst/>
              </a:prstGeom>
              <a:noFill/>
              <a:ln w="19050">
                <a:solidFill>
                  <a:srgbClr val="0000FF"/>
                </a:solidFill>
                <a:round/>
                <a:headEnd/>
                <a:tailEnd/>
              </a:ln>
            </p:spPr>
            <p:txBody>
              <a:bodyPr/>
              <a:lstStyle/>
              <a:p>
                <a:endParaRPr lang="cs-CZ"/>
              </a:p>
            </p:txBody>
          </p:sp>
          <p:sp>
            <p:nvSpPr>
              <p:cNvPr id="26646" name="Line 1069"/>
              <p:cNvSpPr>
                <a:spLocks noChangeAspect="1" noChangeShapeType="1"/>
              </p:cNvSpPr>
              <p:nvPr/>
            </p:nvSpPr>
            <p:spPr bwMode="auto">
              <a:xfrm flipV="1">
                <a:off x="2767" y="2922"/>
                <a:ext cx="86" cy="86"/>
              </a:xfrm>
              <a:prstGeom prst="line">
                <a:avLst/>
              </a:prstGeom>
              <a:noFill/>
              <a:ln w="19050">
                <a:solidFill>
                  <a:srgbClr val="0000FF"/>
                </a:solidFill>
                <a:round/>
                <a:headEnd/>
                <a:tailEnd/>
              </a:ln>
            </p:spPr>
            <p:txBody>
              <a:bodyPr/>
              <a:lstStyle/>
              <a:p>
                <a:endParaRPr lang="cs-CZ"/>
              </a:p>
            </p:txBody>
          </p:sp>
          <p:sp>
            <p:nvSpPr>
              <p:cNvPr id="26647" name="Line 1070"/>
              <p:cNvSpPr>
                <a:spLocks noChangeAspect="1" noChangeShapeType="1"/>
              </p:cNvSpPr>
              <p:nvPr/>
            </p:nvSpPr>
            <p:spPr bwMode="auto">
              <a:xfrm flipV="1">
                <a:off x="2313" y="2922"/>
                <a:ext cx="86" cy="86"/>
              </a:xfrm>
              <a:prstGeom prst="line">
                <a:avLst/>
              </a:prstGeom>
              <a:noFill/>
              <a:ln w="19050">
                <a:solidFill>
                  <a:srgbClr val="0000FF"/>
                </a:solidFill>
                <a:round/>
                <a:headEnd/>
                <a:tailEnd/>
              </a:ln>
            </p:spPr>
            <p:txBody>
              <a:bodyPr/>
              <a:lstStyle/>
              <a:p>
                <a:endParaRPr lang="cs-CZ"/>
              </a:p>
            </p:txBody>
          </p:sp>
          <p:sp>
            <p:nvSpPr>
              <p:cNvPr id="26648" name="Line 1071"/>
              <p:cNvSpPr>
                <a:spLocks noChangeAspect="1" noChangeShapeType="1"/>
              </p:cNvSpPr>
              <p:nvPr/>
            </p:nvSpPr>
            <p:spPr bwMode="auto">
              <a:xfrm flipV="1">
                <a:off x="2880" y="2915"/>
                <a:ext cx="86" cy="86"/>
              </a:xfrm>
              <a:prstGeom prst="line">
                <a:avLst/>
              </a:prstGeom>
              <a:noFill/>
              <a:ln w="19050">
                <a:solidFill>
                  <a:srgbClr val="0000FF"/>
                </a:solidFill>
                <a:round/>
                <a:headEnd/>
                <a:tailEnd/>
              </a:ln>
            </p:spPr>
            <p:txBody>
              <a:bodyPr/>
              <a:lstStyle/>
              <a:p>
                <a:endParaRPr lang="cs-CZ"/>
              </a:p>
            </p:txBody>
          </p:sp>
          <p:sp>
            <p:nvSpPr>
              <p:cNvPr id="26649" name="Line 1072"/>
              <p:cNvSpPr>
                <a:spLocks noChangeShapeType="1"/>
              </p:cNvSpPr>
              <p:nvPr/>
            </p:nvSpPr>
            <p:spPr bwMode="auto">
              <a:xfrm flipV="1">
                <a:off x="1488" y="2303"/>
                <a:ext cx="432" cy="432"/>
              </a:xfrm>
              <a:prstGeom prst="line">
                <a:avLst/>
              </a:prstGeom>
              <a:noFill/>
              <a:ln w="9525">
                <a:solidFill>
                  <a:srgbClr val="000000"/>
                </a:solidFill>
                <a:round/>
                <a:headEnd/>
                <a:tailEnd/>
              </a:ln>
            </p:spPr>
            <p:txBody>
              <a:bodyPr/>
              <a:lstStyle/>
              <a:p>
                <a:endParaRPr lang="cs-CZ"/>
              </a:p>
            </p:txBody>
          </p:sp>
          <p:sp>
            <p:nvSpPr>
              <p:cNvPr id="26650" name="Line 1073"/>
              <p:cNvSpPr>
                <a:spLocks noChangeShapeType="1"/>
              </p:cNvSpPr>
              <p:nvPr/>
            </p:nvSpPr>
            <p:spPr bwMode="auto">
              <a:xfrm>
                <a:off x="1488" y="2735"/>
                <a:ext cx="864" cy="0"/>
              </a:xfrm>
              <a:prstGeom prst="line">
                <a:avLst/>
              </a:prstGeom>
              <a:noFill/>
              <a:ln w="9525">
                <a:solidFill>
                  <a:srgbClr val="000000"/>
                </a:solidFill>
                <a:round/>
                <a:headEnd/>
                <a:tailEnd/>
              </a:ln>
            </p:spPr>
            <p:txBody>
              <a:bodyPr/>
              <a:lstStyle/>
              <a:p>
                <a:endParaRPr lang="cs-CZ"/>
              </a:p>
            </p:txBody>
          </p:sp>
          <p:sp>
            <p:nvSpPr>
              <p:cNvPr id="26651" name="Line 1074"/>
              <p:cNvSpPr>
                <a:spLocks noChangeShapeType="1"/>
              </p:cNvSpPr>
              <p:nvPr/>
            </p:nvSpPr>
            <p:spPr bwMode="auto">
              <a:xfrm>
                <a:off x="1920" y="2303"/>
                <a:ext cx="1490" cy="0"/>
              </a:xfrm>
              <a:prstGeom prst="line">
                <a:avLst/>
              </a:prstGeom>
              <a:noFill/>
              <a:ln w="9525">
                <a:solidFill>
                  <a:srgbClr val="000000"/>
                </a:solidFill>
                <a:round/>
                <a:headEnd/>
                <a:tailEnd/>
              </a:ln>
            </p:spPr>
            <p:txBody>
              <a:bodyPr/>
              <a:lstStyle/>
              <a:p>
                <a:endParaRPr lang="cs-CZ"/>
              </a:p>
            </p:txBody>
          </p:sp>
          <p:sp>
            <p:nvSpPr>
              <p:cNvPr id="26652" name="Line 1075"/>
              <p:cNvSpPr>
                <a:spLocks noChangeShapeType="1"/>
              </p:cNvSpPr>
              <p:nvPr/>
            </p:nvSpPr>
            <p:spPr bwMode="auto">
              <a:xfrm flipH="1">
                <a:off x="3050" y="2303"/>
                <a:ext cx="360" cy="360"/>
              </a:xfrm>
              <a:prstGeom prst="line">
                <a:avLst/>
              </a:prstGeom>
              <a:noFill/>
              <a:ln w="9525">
                <a:solidFill>
                  <a:srgbClr val="000000"/>
                </a:solidFill>
                <a:round/>
                <a:headEnd/>
                <a:tailEnd/>
              </a:ln>
            </p:spPr>
            <p:txBody>
              <a:bodyPr/>
              <a:lstStyle/>
              <a:p>
                <a:endParaRPr lang="cs-CZ"/>
              </a:p>
            </p:txBody>
          </p:sp>
          <p:sp>
            <p:nvSpPr>
              <p:cNvPr id="26653" name="Line 1076"/>
              <p:cNvSpPr>
                <a:spLocks noChangeShapeType="1"/>
              </p:cNvSpPr>
              <p:nvPr/>
            </p:nvSpPr>
            <p:spPr bwMode="auto">
              <a:xfrm flipV="1">
                <a:off x="3039" y="2303"/>
                <a:ext cx="288" cy="288"/>
              </a:xfrm>
              <a:prstGeom prst="line">
                <a:avLst/>
              </a:prstGeom>
              <a:noFill/>
              <a:ln w="9525">
                <a:solidFill>
                  <a:srgbClr val="000000"/>
                </a:solidFill>
                <a:round/>
                <a:headEnd/>
                <a:tailEnd/>
              </a:ln>
            </p:spPr>
            <p:txBody>
              <a:bodyPr/>
              <a:lstStyle/>
              <a:p>
                <a:endParaRPr lang="cs-CZ"/>
              </a:p>
            </p:txBody>
          </p:sp>
          <p:sp>
            <p:nvSpPr>
              <p:cNvPr id="26654" name="Line 1077"/>
              <p:cNvSpPr>
                <a:spLocks noChangeShapeType="1"/>
              </p:cNvSpPr>
              <p:nvPr/>
            </p:nvSpPr>
            <p:spPr bwMode="auto">
              <a:xfrm flipV="1">
                <a:off x="3000" y="2303"/>
                <a:ext cx="216" cy="216"/>
              </a:xfrm>
              <a:prstGeom prst="line">
                <a:avLst/>
              </a:prstGeom>
              <a:noFill/>
              <a:ln w="9525">
                <a:solidFill>
                  <a:srgbClr val="000000"/>
                </a:solidFill>
                <a:round/>
                <a:headEnd/>
                <a:tailEnd/>
              </a:ln>
            </p:spPr>
            <p:txBody>
              <a:bodyPr/>
              <a:lstStyle/>
              <a:p>
                <a:endParaRPr lang="cs-CZ"/>
              </a:p>
            </p:txBody>
          </p:sp>
          <p:sp>
            <p:nvSpPr>
              <p:cNvPr id="26655" name="Line 1078"/>
              <p:cNvSpPr>
                <a:spLocks noChangeShapeType="1"/>
              </p:cNvSpPr>
              <p:nvPr/>
            </p:nvSpPr>
            <p:spPr bwMode="auto">
              <a:xfrm flipV="1">
                <a:off x="2812" y="2303"/>
                <a:ext cx="288" cy="288"/>
              </a:xfrm>
              <a:prstGeom prst="line">
                <a:avLst/>
              </a:prstGeom>
              <a:noFill/>
              <a:ln w="9525">
                <a:solidFill>
                  <a:srgbClr val="000000"/>
                </a:solidFill>
                <a:round/>
                <a:headEnd/>
                <a:tailEnd/>
              </a:ln>
            </p:spPr>
            <p:txBody>
              <a:bodyPr/>
              <a:lstStyle/>
              <a:p>
                <a:endParaRPr lang="cs-CZ"/>
              </a:p>
            </p:txBody>
          </p:sp>
          <p:sp>
            <p:nvSpPr>
              <p:cNvPr id="26656" name="Line 1079"/>
              <p:cNvSpPr>
                <a:spLocks noChangeShapeType="1"/>
              </p:cNvSpPr>
              <p:nvPr/>
            </p:nvSpPr>
            <p:spPr bwMode="auto">
              <a:xfrm flipV="1">
                <a:off x="2699" y="2303"/>
                <a:ext cx="288" cy="288"/>
              </a:xfrm>
              <a:prstGeom prst="line">
                <a:avLst/>
              </a:prstGeom>
              <a:noFill/>
              <a:ln w="9525">
                <a:solidFill>
                  <a:srgbClr val="000000"/>
                </a:solidFill>
                <a:round/>
                <a:headEnd/>
                <a:tailEnd/>
              </a:ln>
            </p:spPr>
            <p:txBody>
              <a:bodyPr/>
              <a:lstStyle/>
              <a:p>
                <a:endParaRPr lang="cs-CZ"/>
              </a:p>
            </p:txBody>
          </p:sp>
          <p:sp>
            <p:nvSpPr>
              <p:cNvPr id="26657" name="Line 1080"/>
              <p:cNvSpPr>
                <a:spLocks noChangeShapeType="1"/>
              </p:cNvSpPr>
              <p:nvPr/>
            </p:nvSpPr>
            <p:spPr bwMode="auto">
              <a:xfrm flipV="1">
                <a:off x="2517" y="2303"/>
                <a:ext cx="360" cy="360"/>
              </a:xfrm>
              <a:prstGeom prst="line">
                <a:avLst/>
              </a:prstGeom>
              <a:noFill/>
              <a:ln w="9525">
                <a:solidFill>
                  <a:srgbClr val="000000"/>
                </a:solidFill>
                <a:round/>
                <a:headEnd/>
                <a:tailEnd/>
              </a:ln>
            </p:spPr>
            <p:txBody>
              <a:bodyPr/>
              <a:lstStyle/>
              <a:p>
                <a:endParaRPr lang="cs-CZ"/>
              </a:p>
            </p:txBody>
          </p:sp>
          <p:sp>
            <p:nvSpPr>
              <p:cNvPr id="26658" name="Line 1081"/>
              <p:cNvSpPr>
                <a:spLocks noChangeShapeType="1"/>
              </p:cNvSpPr>
              <p:nvPr/>
            </p:nvSpPr>
            <p:spPr bwMode="auto">
              <a:xfrm flipV="1">
                <a:off x="2336" y="2303"/>
                <a:ext cx="432" cy="432"/>
              </a:xfrm>
              <a:prstGeom prst="line">
                <a:avLst/>
              </a:prstGeom>
              <a:noFill/>
              <a:ln w="9525">
                <a:solidFill>
                  <a:srgbClr val="000000"/>
                </a:solidFill>
                <a:round/>
                <a:headEnd/>
                <a:tailEnd/>
              </a:ln>
            </p:spPr>
            <p:txBody>
              <a:bodyPr/>
              <a:lstStyle/>
              <a:p>
                <a:endParaRPr lang="cs-CZ"/>
              </a:p>
            </p:txBody>
          </p:sp>
          <p:sp>
            <p:nvSpPr>
              <p:cNvPr id="26659" name="Line 1082"/>
              <p:cNvSpPr>
                <a:spLocks noChangeShapeType="1"/>
              </p:cNvSpPr>
              <p:nvPr/>
            </p:nvSpPr>
            <p:spPr bwMode="auto">
              <a:xfrm flipV="1">
                <a:off x="2222" y="2303"/>
                <a:ext cx="432" cy="432"/>
              </a:xfrm>
              <a:prstGeom prst="line">
                <a:avLst/>
              </a:prstGeom>
              <a:noFill/>
              <a:ln w="9525">
                <a:solidFill>
                  <a:srgbClr val="000000"/>
                </a:solidFill>
                <a:round/>
                <a:headEnd/>
                <a:tailEnd/>
              </a:ln>
            </p:spPr>
            <p:txBody>
              <a:bodyPr/>
              <a:lstStyle/>
              <a:p>
                <a:endParaRPr lang="cs-CZ"/>
              </a:p>
            </p:txBody>
          </p:sp>
          <p:sp>
            <p:nvSpPr>
              <p:cNvPr id="26660" name="Line 1083"/>
              <p:cNvSpPr>
                <a:spLocks noChangeShapeType="1"/>
              </p:cNvSpPr>
              <p:nvPr/>
            </p:nvSpPr>
            <p:spPr bwMode="auto">
              <a:xfrm flipV="1">
                <a:off x="2109" y="2303"/>
                <a:ext cx="432" cy="432"/>
              </a:xfrm>
              <a:prstGeom prst="line">
                <a:avLst/>
              </a:prstGeom>
              <a:noFill/>
              <a:ln w="9525">
                <a:solidFill>
                  <a:srgbClr val="000000"/>
                </a:solidFill>
                <a:round/>
                <a:headEnd/>
                <a:tailEnd/>
              </a:ln>
            </p:spPr>
            <p:txBody>
              <a:bodyPr/>
              <a:lstStyle/>
              <a:p>
                <a:endParaRPr lang="cs-CZ"/>
              </a:p>
            </p:txBody>
          </p:sp>
          <p:sp>
            <p:nvSpPr>
              <p:cNvPr id="26661" name="Line 1084"/>
              <p:cNvSpPr>
                <a:spLocks noChangeShapeType="1"/>
              </p:cNvSpPr>
              <p:nvPr/>
            </p:nvSpPr>
            <p:spPr bwMode="auto">
              <a:xfrm flipV="1">
                <a:off x="1996" y="2303"/>
                <a:ext cx="432" cy="432"/>
              </a:xfrm>
              <a:prstGeom prst="line">
                <a:avLst/>
              </a:prstGeom>
              <a:noFill/>
              <a:ln w="9525">
                <a:solidFill>
                  <a:srgbClr val="000000"/>
                </a:solidFill>
                <a:round/>
                <a:headEnd/>
                <a:tailEnd/>
              </a:ln>
            </p:spPr>
            <p:txBody>
              <a:bodyPr/>
              <a:lstStyle/>
              <a:p>
                <a:endParaRPr lang="cs-CZ"/>
              </a:p>
            </p:txBody>
          </p:sp>
          <p:sp>
            <p:nvSpPr>
              <p:cNvPr id="26662" name="Line 1085"/>
              <p:cNvSpPr>
                <a:spLocks noChangeShapeType="1"/>
              </p:cNvSpPr>
              <p:nvPr/>
            </p:nvSpPr>
            <p:spPr bwMode="auto">
              <a:xfrm flipV="1">
                <a:off x="1882" y="2303"/>
                <a:ext cx="432" cy="432"/>
              </a:xfrm>
              <a:prstGeom prst="line">
                <a:avLst/>
              </a:prstGeom>
              <a:noFill/>
              <a:ln w="9525">
                <a:solidFill>
                  <a:srgbClr val="000000"/>
                </a:solidFill>
                <a:round/>
                <a:headEnd/>
                <a:tailEnd/>
              </a:ln>
            </p:spPr>
            <p:txBody>
              <a:bodyPr/>
              <a:lstStyle/>
              <a:p>
                <a:endParaRPr lang="cs-CZ"/>
              </a:p>
            </p:txBody>
          </p:sp>
          <p:sp>
            <p:nvSpPr>
              <p:cNvPr id="26663" name="Line 1086"/>
              <p:cNvSpPr>
                <a:spLocks noChangeShapeType="1"/>
              </p:cNvSpPr>
              <p:nvPr/>
            </p:nvSpPr>
            <p:spPr bwMode="auto">
              <a:xfrm flipV="1">
                <a:off x="1769" y="2303"/>
                <a:ext cx="432" cy="432"/>
              </a:xfrm>
              <a:prstGeom prst="line">
                <a:avLst/>
              </a:prstGeom>
              <a:noFill/>
              <a:ln w="9525">
                <a:solidFill>
                  <a:srgbClr val="000000"/>
                </a:solidFill>
                <a:round/>
                <a:headEnd/>
                <a:tailEnd/>
              </a:ln>
            </p:spPr>
            <p:txBody>
              <a:bodyPr/>
              <a:lstStyle/>
              <a:p>
                <a:endParaRPr lang="cs-CZ"/>
              </a:p>
            </p:txBody>
          </p:sp>
          <p:sp>
            <p:nvSpPr>
              <p:cNvPr id="26664" name="Line 1087"/>
              <p:cNvSpPr>
                <a:spLocks noChangeShapeType="1"/>
              </p:cNvSpPr>
              <p:nvPr/>
            </p:nvSpPr>
            <p:spPr bwMode="auto">
              <a:xfrm flipV="1">
                <a:off x="1656" y="2303"/>
                <a:ext cx="432" cy="432"/>
              </a:xfrm>
              <a:prstGeom prst="line">
                <a:avLst/>
              </a:prstGeom>
              <a:noFill/>
              <a:ln w="9525">
                <a:solidFill>
                  <a:srgbClr val="000000"/>
                </a:solidFill>
                <a:round/>
                <a:headEnd/>
                <a:tailEnd/>
              </a:ln>
            </p:spPr>
            <p:txBody>
              <a:bodyPr/>
              <a:lstStyle/>
              <a:p>
                <a:endParaRPr lang="cs-CZ"/>
              </a:p>
            </p:txBody>
          </p:sp>
          <p:sp>
            <p:nvSpPr>
              <p:cNvPr id="26665" name="Line 1088"/>
              <p:cNvSpPr>
                <a:spLocks noChangeShapeType="1"/>
              </p:cNvSpPr>
              <p:nvPr/>
            </p:nvSpPr>
            <p:spPr bwMode="auto">
              <a:xfrm flipV="1">
                <a:off x="1542" y="2303"/>
                <a:ext cx="432" cy="432"/>
              </a:xfrm>
              <a:prstGeom prst="line">
                <a:avLst/>
              </a:prstGeom>
              <a:noFill/>
              <a:ln w="9525">
                <a:solidFill>
                  <a:srgbClr val="000000"/>
                </a:solidFill>
                <a:round/>
                <a:headEnd/>
                <a:tailEnd/>
              </a:ln>
            </p:spPr>
            <p:txBody>
              <a:bodyPr/>
              <a:lstStyle/>
              <a:p>
                <a:endParaRPr lang="cs-CZ"/>
              </a:p>
            </p:txBody>
          </p:sp>
          <p:sp>
            <p:nvSpPr>
              <p:cNvPr id="26666" name="AutoShape 1089"/>
              <p:cNvSpPr>
                <a:spLocks noChangeArrowheads="1"/>
              </p:cNvSpPr>
              <p:nvPr/>
            </p:nvSpPr>
            <p:spPr bwMode="auto">
              <a:xfrm rot="5400000">
                <a:off x="2208" y="2087"/>
                <a:ext cx="432" cy="288"/>
              </a:xfrm>
              <a:prstGeom prst="rightArrow">
                <a:avLst>
                  <a:gd name="adj1" fmla="val 50000"/>
                  <a:gd name="adj2" fmla="val 37500"/>
                </a:avLst>
              </a:prstGeom>
              <a:solidFill>
                <a:srgbClr val="CC9900"/>
              </a:solidFill>
              <a:ln w="25400">
                <a:solidFill>
                  <a:srgbClr val="CC9900"/>
                </a:solidFill>
                <a:miter lim="800000"/>
                <a:headEnd/>
                <a:tailEnd/>
              </a:ln>
            </p:spPr>
            <p:txBody>
              <a:bodyPr/>
              <a:lstStyle/>
              <a:p>
                <a:endParaRPr lang="cs-CZ"/>
              </a:p>
            </p:txBody>
          </p:sp>
          <p:sp>
            <p:nvSpPr>
              <p:cNvPr id="26667" name="AutoShape 1090"/>
              <p:cNvSpPr>
                <a:spLocks noChangeArrowheads="1"/>
              </p:cNvSpPr>
              <p:nvPr/>
            </p:nvSpPr>
            <p:spPr bwMode="auto">
              <a:xfrm rot="5400000">
                <a:off x="2208" y="3167"/>
                <a:ext cx="432" cy="288"/>
              </a:xfrm>
              <a:prstGeom prst="rightArrow">
                <a:avLst>
                  <a:gd name="adj1" fmla="val 50000"/>
                  <a:gd name="adj2" fmla="val 37500"/>
                </a:avLst>
              </a:prstGeom>
              <a:solidFill>
                <a:srgbClr val="FFFF99"/>
              </a:solidFill>
              <a:ln w="25400">
                <a:solidFill>
                  <a:srgbClr val="FFCC00"/>
                </a:solidFill>
                <a:miter lim="800000"/>
                <a:headEnd/>
                <a:tailEnd/>
              </a:ln>
            </p:spPr>
            <p:txBody>
              <a:bodyPr/>
              <a:lstStyle/>
              <a:p>
                <a:endParaRPr lang="cs-CZ"/>
              </a:p>
            </p:txBody>
          </p:sp>
          <p:sp>
            <p:nvSpPr>
              <p:cNvPr id="26668" name="AutoShape 1091"/>
              <p:cNvSpPr>
                <a:spLocks noChangeArrowheads="1"/>
              </p:cNvSpPr>
              <p:nvPr/>
            </p:nvSpPr>
            <p:spPr bwMode="auto">
              <a:xfrm rot="5400000">
                <a:off x="3768" y="2087"/>
                <a:ext cx="864" cy="1392"/>
              </a:xfrm>
              <a:prstGeom prst="wedgeEllipseCallout">
                <a:avLst>
                  <a:gd name="adj1" fmla="val 13653"/>
                  <a:gd name="adj2" fmla="val 123704"/>
                </a:avLst>
              </a:prstGeom>
              <a:solidFill>
                <a:srgbClr val="FFFFFF"/>
              </a:solidFill>
              <a:ln w="9525">
                <a:solidFill>
                  <a:srgbClr val="FF6600"/>
                </a:solidFill>
                <a:miter lim="800000"/>
                <a:headEnd/>
                <a:tailEnd/>
              </a:ln>
            </p:spPr>
            <p:txBody>
              <a:bodyPr rot="10800000" vert="eaVert"/>
              <a:lstStyle/>
              <a:p>
                <a:pPr eaLnBrk="0" hangingPunct="0"/>
                <a:endParaRPr lang="cs-CZ" sz="1200"/>
              </a:p>
            </p:txBody>
          </p:sp>
          <p:sp>
            <p:nvSpPr>
              <p:cNvPr id="26669" name="AutoShape 1118"/>
              <p:cNvSpPr>
                <a:spLocks/>
              </p:cNvSpPr>
              <p:nvPr/>
            </p:nvSpPr>
            <p:spPr bwMode="auto">
              <a:xfrm>
                <a:off x="1536" y="1895"/>
                <a:ext cx="546" cy="288"/>
              </a:xfrm>
              <a:prstGeom prst="callout2">
                <a:avLst>
                  <a:gd name="adj1" fmla="val 24912"/>
                  <a:gd name="adj2" fmla="val 108792"/>
                  <a:gd name="adj3" fmla="val 24912"/>
                  <a:gd name="adj4" fmla="val 129306"/>
                  <a:gd name="adj5" fmla="val 97579"/>
                  <a:gd name="adj6" fmla="val 150731"/>
                </a:avLst>
              </a:prstGeom>
              <a:noFill/>
              <a:ln w="9525">
                <a:solidFill>
                  <a:srgbClr val="FF9900"/>
                </a:solidFill>
                <a:miter lim="800000"/>
                <a:headEnd/>
                <a:tailEnd/>
              </a:ln>
            </p:spPr>
            <p:txBody>
              <a:bodyPr lIns="0" tIns="0" rIns="0" bIns="0"/>
              <a:lstStyle/>
              <a:p>
                <a:pPr algn="ctr" eaLnBrk="0" hangingPunct="0"/>
                <a:r>
                  <a:rPr lang="cs-CZ" sz="1600">
                    <a:solidFill>
                      <a:srgbClr val="000000"/>
                    </a:solidFill>
                  </a:rPr>
                  <a:t>Polluted air</a:t>
                </a:r>
              </a:p>
            </p:txBody>
          </p:sp>
          <p:sp>
            <p:nvSpPr>
              <p:cNvPr id="26670" name="AutoShape 1119"/>
              <p:cNvSpPr>
                <a:spLocks/>
              </p:cNvSpPr>
              <p:nvPr/>
            </p:nvSpPr>
            <p:spPr bwMode="auto">
              <a:xfrm>
                <a:off x="1584" y="3263"/>
                <a:ext cx="432" cy="289"/>
              </a:xfrm>
              <a:prstGeom prst="callout2">
                <a:avLst>
                  <a:gd name="adj1" fmla="val 24912"/>
                  <a:gd name="adj2" fmla="val 111111"/>
                  <a:gd name="adj3" fmla="val 24912"/>
                  <a:gd name="adj4" fmla="val 150231"/>
                  <a:gd name="adj5" fmla="val -43944"/>
                  <a:gd name="adj6" fmla="val 190509"/>
                </a:avLst>
              </a:prstGeom>
              <a:noFill/>
              <a:ln w="9525">
                <a:solidFill>
                  <a:srgbClr val="FF9900"/>
                </a:solidFill>
                <a:miter lim="800000"/>
                <a:headEnd/>
                <a:tailEnd/>
              </a:ln>
            </p:spPr>
            <p:txBody>
              <a:bodyPr lIns="0" tIns="0" rIns="0" bIns="0"/>
              <a:lstStyle/>
              <a:p>
                <a:pPr algn="ctr" eaLnBrk="0" hangingPunct="0"/>
                <a:r>
                  <a:rPr lang="cs-CZ" sz="1600">
                    <a:solidFill>
                      <a:srgbClr val="000000"/>
                    </a:solidFill>
                  </a:rPr>
                  <a:t>Clean air</a:t>
                </a:r>
              </a:p>
            </p:txBody>
          </p:sp>
          <p:sp>
            <p:nvSpPr>
              <p:cNvPr id="26671" name="AutoShape 1120"/>
              <p:cNvSpPr>
                <a:spLocks/>
              </p:cNvSpPr>
              <p:nvPr/>
            </p:nvSpPr>
            <p:spPr bwMode="auto">
              <a:xfrm>
                <a:off x="3216" y="1918"/>
                <a:ext cx="576" cy="289"/>
              </a:xfrm>
              <a:prstGeom prst="callout2">
                <a:avLst>
                  <a:gd name="adj1" fmla="val 24912"/>
                  <a:gd name="adj2" fmla="val -8333"/>
                  <a:gd name="adj3" fmla="val 24912"/>
                  <a:gd name="adj4" fmla="val -44792"/>
                  <a:gd name="adj5" fmla="val 120759"/>
                  <a:gd name="adj6" fmla="val -72917"/>
                </a:avLst>
              </a:prstGeom>
              <a:noFill/>
              <a:ln w="9525">
                <a:solidFill>
                  <a:srgbClr val="FF9900"/>
                </a:solidFill>
                <a:miter lim="800000"/>
                <a:headEnd/>
                <a:tailEnd/>
              </a:ln>
            </p:spPr>
            <p:txBody>
              <a:bodyPr lIns="0" tIns="0" rIns="0" bIns="0"/>
              <a:lstStyle/>
              <a:p>
                <a:pPr algn="ctr" eaLnBrk="0" hangingPunct="0"/>
                <a:r>
                  <a:rPr lang="cs-CZ" sz="1600">
                    <a:solidFill>
                      <a:srgbClr val="000000"/>
                    </a:solidFill>
                  </a:rPr>
                  <a:t>Rigid frame</a:t>
                </a:r>
              </a:p>
            </p:txBody>
          </p:sp>
          <p:sp>
            <p:nvSpPr>
              <p:cNvPr id="26672" name="AutoShape 1121"/>
              <p:cNvSpPr>
                <a:spLocks/>
              </p:cNvSpPr>
              <p:nvPr/>
            </p:nvSpPr>
            <p:spPr bwMode="auto">
              <a:xfrm>
                <a:off x="3216" y="3263"/>
                <a:ext cx="384" cy="289"/>
              </a:xfrm>
              <a:prstGeom prst="callout2">
                <a:avLst>
                  <a:gd name="adj1" fmla="val 24912"/>
                  <a:gd name="adj2" fmla="val -12500"/>
                  <a:gd name="adj3" fmla="val 24912"/>
                  <a:gd name="adj4" fmla="val -62759"/>
                  <a:gd name="adj5" fmla="val -107611"/>
                  <a:gd name="adj6" fmla="val -114843"/>
                </a:avLst>
              </a:prstGeom>
              <a:noFill/>
              <a:ln w="9525">
                <a:solidFill>
                  <a:srgbClr val="FF9900"/>
                </a:solidFill>
                <a:miter lim="800000"/>
                <a:headEnd/>
                <a:tailEnd/>
              </a:ln>
            </p:spPr>
            <p:txBody>
              <a:bodyPr lIns="0" tIns="0" rIns="0" bIns="0"/>
              <a:lstStyle/>
              <a:p>
                <a:pPr algn="ctr" eaLnBrk="0" hangingPunct="0"/>
                <a:r>
                  <a:rPr lang="cs-CZ" sz="1600">
                    <a:solidFill>
                      <a:srgbClr val="000000"/>
                    </a:solidFill>
                  </a:rPr>
                  <a:t>Filter</a:t>
                </a:r>
              </a:p>
            </p:txBody>
          </p:sp>
          <p:sp>
            <p:nvSpPr>
              <p:cNvPr id="26673" name="Oval 1147"/>
              <p:cNvSpPr>
                <a:spLocks noChangeArrowheads="1"/>
              </p:cNvSpPr>
              <p:nvPr/>
            </p:nvSpPr>
            <p:spPr bwMode="auto">
              <a:xfrm>
                <a:off x="4091" y="3428"/>
                <a:ext cx="48" cy="48"/>
              </a:xfrm>
              <a:prstGeom prst="ellipse">
                <a:avLst/>
              </a:prstGeom>
              <a:solidFill>
                <a:srgbClr val="FFFF99"/>
              </a:solidFill>
              <a:ln w="9525">
                <a:noFill/>
                <a:round/>
                <a:headEnd/>
                <a:tailEnd/>
              </a:ln>
            </p:spPr>
            <p:txBody>
              <a:bodyPr wrap="none" anchor="ctr"/>
              <a:lstStyle/>
              <a:p>
                <a:endParaRPr lang="cs-CZ"/>
              </a:p>
            </p:txBody>
          </p:sp>
          <p:grpSp>
            <p:nvGrpSpPr>
              <p:cNvPr id="26674" name="Group 1198"/>
              <p:cNvGrpSpPr>
                <a:grpSpLocks/>
              </p:cNvGrpSpPr>
              <p:nvPr/>
            </p:nvGrpSpPr>
            <p:grpSpPr bwMode="auto">
              <a:xfrm>
                <a:off x="3648" y="2447"/>
                <a:ext cx="1104" cy="610"/>
                <a:chOff x="8978" y="4164"/>
                <a:chExt cx="4320" cy="1800"/>
              </a:xfrm>
            </p:grpSpPr>
            <p:grpSp>
              <p:nvGrpSpPr>
                <p:cNvPr id="26680" name="Group 1199"/>
                <p:cNvGrpSpPr>
                  <a:grpSpLocks/>
                </p:cNvGrpSpPr>
                <p:nvPr/>
              </p:nvGrpSpPr>
              <p:grpSpPr bwMode="auto">
                <a:xfrm>
                  <a:off x="8978" y="4524"/>
                  <a:ext cx="4320" cy="900"/>
                  <a:chOff x="3577" y="5737"/>
                  <a:chExt cx="5400" cy="900"/>
                </a:xfrm>
              </p:grpSpPr>
              <p:sp>
                <p:nvSpPr>
                  <p:cNvPr id="26698" name="Line 1200"/>
                  <p:cNvSpPr>
                    <a:spLocks noChangeShapeType="1"/>
                  </p:cNvSpPr>
                  <p:nvPr/>
                </p:nvSpPr>
                <p:spPr bwMode="auto">
                  <a:xfrm>
                    <a:off x="5377" y="5737"/>
                    <a:ext cx="900" cy="900"/>
                  </a:xfrm>
                  <a:prstGeom prst="line">
                    <a:avLst/>
                  </a:prstGeom>
                  <a:noFill/>
                  <a:ln w="38100">
                    <a:solidFill>
                      <a:srgbClr val="0000FF"/>
                    </a:solidFill>
                    <a:round/>
                    <a:headEnd/>
                    <a:tailEnd/>
                  </a:ln>
                </p:spPr>
                <p:txBody>
                  <a:bodyPr/>
                  <a:lstStyle/>
                  <a:p>
                    <a:endParaRPr lang="cs-CZ"/>
                  </a:p>
                </p:txBody>
              </p:sp>
              <p:sp>
                <p:nvSpPr>
                  <p:cNvPr id="26699" name="Line 1201"/>
                  <p:cNvSpPr>
                    <a:spLocks noChangeShapeType="1"/>
                  </p:cNvSpPr>
                  <p:nvPr/>
                </p:nvSpPr>
                <p:spPr bwMode="auto">
                  <a:xfrm>
                    <a:off x="3577" y="5737"/>
                    <a:ext cx="900" cy="900"/>
                  </a:xfrm>
                  <a:prstGeom prst="line">
                    <a:avLst/>
                  </a:prstGeom>
                  <a:noFill/>
                  <a:ln w="38100">
                    <a:solidFill>
                      <a:srgbClr val="0000FF"/>
                    </a:solidFill>
                    <a:round/>
                    <a:headEnd/>
                    <a:tailEnd/>
                  </a:ln>
                </p:spPr>
                <p:txBody>
                  <a:bodyPr/>
                  <a:lstStyle/>
                  <a:p>
                    <a:endParaRPr lang="cs-CZ"/>
                  </a:p>
                </p:txBody>
              </p:sp>
              <p:sp>
                <p:nvSpPr>
                  <p:cNvPr id="26700" name="Line 1202"/>
                  <p:cNvSpPr>
                    <a:spLocks noChangeShapeType="1"/>
                  </p:cNvSpPr>
                  <p:nvPr/>
                </p:nvSpPr>
                <p:spPr bwMode="auto">
                  <a:xfrm>
                    <a:off x="7177" y="5737"/>
                    <a:ext cx="900" cy="900"/>
                  </a:xfrm>
                  <a:prstGeom prst="line">
                    <a:avLst/>
                  </a:prstGeom>
                  <a:noFill/>
                  <a:ln w="38100">
                    <a:solidFill>
                      <a:srgbClr val="0000FF"/>
                    </a:solidFill>
                    <a:round/>
                    <a:headEnd/>
                    <a:tailEnd/>
                  </a:ln>
                </p:spPr>
                <p:txBody>
                  <a:bodyPr/>
                  <a:lstStyle/>
                  <a:p>
                    <a:endParaRPr lang="cs-CZ"/>
                  </a:p>
                </p:txBody>
              </p:sp>
              <p:sp>
                <p:nvSpPr>
                  <p:cNvPr id="26701" name="Line 1203"/>
                  <p:cNvSpPr>
                    <a:spLocks noChangeShapeType="1"/>
                  </p:cNvSpPr>
                  <p:nvPr/>
                </p:nvSpPr>
                <p:spPr bwMode="auto">
                  <a:xfrm flipH="1">
                    <a:off x="4477" y="5737"/>
                    <a:ext cx="900" cy="900"/>
                  </a:xfrm>
                  <a:prstGeom prst="line">
                    <a:avLst/>
                  </a:prstGeom>
                  <a:noFill/>
                  <a:ln w="38100">
                    <a:solidFill>
                      <a:srgbClr val="0000FF"/>
                    </a:solidFill>
                    <a:round/>
                    <a:headEnd/>
                    <a:tailEnd/>
                  </a:ln>
                </p:spPr>
                <p:txBody>
                  <a:bodyPr/>
                  <a:lstStyle/>
                  <a:p>
                    <a:endParaRPr lang="cs-CZ"/>
                  </a:p>
                </p:txBody>
              </p:sp>
              <p:sp>
                <p:nvSpPr>
                  <p:cNvPr id="26702" name="Line 1204"/>
                  <p:cNvSpPr>
                    <a:spLocks noChangeShapeType="1"/>
                  </p:cNvSpPr>
                  <p:nvPr/>
                </p:nvSpPr>
                <p:spPr bwMode="auto">
                  <a:xfrm flipH="1">
                    <a:off x="8077" y="5737"/>
                    <a:ext cx="900" cy="900"/>
                  </a:xfrm>
                  <a:prstGeom prst="line">
                    <a:avLst/>
                  </a:prstGeom>
                  <a:noFill/>
                  <a:ln w="38100">
                    <a:solidFill>
                      <a:srgbClr val="0000FF"/>
                    </a:solidFill>
                    <a:round/>
                    <a:headEnd/>
                    <a:tailEnd/>
                  </a:ln>
                </p:spPr>
                <p:txBody>
                  <a:bodyPr/>
                  <a:lstStyle/>
                  <a:p>
                    <a:endParaRPr lang="cs-CZ"/>
                  </a:p>
                </p:txBody>
              </p:sp>
              <p:sp>
                <p:nvSpPr>
                  <p:cNvPr id="26703" name="Line 1205"/>
                  <p:cNvSpPr>
                    <a:spLocks noChangeShapeType="1"/>
                  </p:cNvSpPr>
                  <p:nvPr/>
                </p:nvSpPr>
                <p:spPr bwMode="auto">
                  <a:xfrm flipH="1">
                    <a:off x="6277" y="5737"/>
                    <a:ext cx="900" cy="900"/>
                  </a:xfrm>
                  <a:prstGeom prst="line">
                    <a:avLst/>
                  </a:prstGeom>
                  <a:noFill/>
                  <a:ln w="38100">
                    <a:solidFill>
                      <a:srgbClr val="0000FF"/>
                    </a:solidFill>
                    <a:round/>
                    <a:headEnd/>
                    <a:tailEnd/>
                  </a:ln>
                </p:spPr>
                <p:txBody>
                  <a:bodyPr/>
                  <a:lstStyle/>
                  <a:p>
                    <a:endParaRPr lang="cs-CZ"/>
                  </a:p>
                </p:txBody>
              </p:sp>
            </p:grpSp>
            <p:grpSp>
              <p:nvGrpSpPr>
                <p:cNvPr id="26681" name="Group 1206"/>
                <p:cNvGrpSpPr>
                  <a:grpSpLocks/>
                </p:cNvGrpSpPr>
                <p:nvPr/>
              </p:nvGrpSpPr>
              <p:grpSpPr bwMode="auto">
                <a:xfrm>
                  <a:off x="10778" y="4164"/>
                  <a:ext cx="720" cy="667"/>
                  <a:chOff x="11318" y="4164"/>
                  <a:chExt cx="720" cy="667"/>
                </a:xfrm>
              </p:grpSpPr>
              <p:sp>
                <p:nvSpPr>
                  <p:cNvPr id="26696" name="Freeform 1207"/>
                  <p:cNvSpPr>
                    <a:spLocks/>
                  </p:cNvSpPr>
                  <p:nvPr/>
                </p:nvSpPr>
                <p:spPr bwMode="auto">
                  <a:xfrm>
                    <a:off x="11318" y="4164"/>
                    <a:ext cx="360" cy="667"/>
                  </a:xfrm>
                  <a:custGeom>
                    <a:avLst/>
                    <a:gdLst>
                      <a:gd name="T0" fmla="*/ 332 w 204"/>
                      <a:gd name="T1" fmla="*/ 0 h 667"/>
                      <a:gd name="T2" fmla="*/ 305 w 204"/>
                      <a:gd name="T3" fmla="*/ 495 h 667"/>
                      <a:gd name="T4" fmla="*/ 0 w 204"/>
                      <a:gd name="T5" fmla="*/ 667 h 667"/>
                      <a:gd name="T6" fmla="*/ 0 60000 65536"/>
                      <a:gd name="T7" fmla="*/ 0 60000 65536"/>
                      <a:gd name="T8" fmla="*/ 0 60000 65536"/>
                      <a:gd name="T9" fmla="*/ 0 w 204"/>
                      <a:gd name="T10" fmla="*/ 0 h 667"/>
                      <a:gd name="T11" fmla="*/ 204 w 204"/>
                      <a:gd name="T12" fmla="*/ 667 h 667"/>
                    </a:gdLst>
                    <a:ahLst/>
                    <a:cxnLst>
                      <a:cxn ang="T6">
                        <a:pos x="T0" y="T1"/>
                      </a:cxn>
                      <a:cxn ang="T7">
                        <a:pos x="T2" y="T3"/>
                      </a:cxn>
                      <a:cxn ang="T8">
                        <a:pos x="T4" y="T5"/>
                      </a:cxn>
                    </a:cxnLst>
                    <a:rect l="T9" t="T10" r="T11" b="T12"/>
                    <a:pathLst>
                      <a:path w="204" h="667">
                        <a:moveTo>
                          <a:pt x="188" y="0"/>
                        </a:moveTo>
                        <a:cubicBezTo>
                          <a:pt x="188" y="82"/>
                          <a:pt x="204" y="384"/>
                          <a:pt x="173" y="495"/>
                        </a:cubicBezTo>
                        <a:cubicBezTo>
                          <a:pt x="142" y="606"/>
                          <a:pt x="36" y="631"/>
                          <a:pt x="0" y="667"/>
                        </a:cubicBezTo>
                      </a:path>
                    </a:pathLst>
                  </a:custGeom>
                  <a:noFill/>
                  <a:ln w="28575">
                    <a:solidFill>
                      <a:srgbClr val="CC9900"/>
                    </a:solidFill>
                    <a:round/>
                    <a:headEnd/>
                    <a:tailEnd type="arrow" w="med" len="sm"/>
                  </a:ln>
                </p:spPr>
                <p:txBody>
                  <a:bodyPr/>
                  <a:lstStyle/>
                  <a:p>
                    <a:endParaRPr lang="cs-CZ"/>
                  </a:p>
                </p:txBody>
              </p:sp>
              <p:sp>
                <p:nvSpPr>
                  <p:cNvPr id="26697" name="Freeform 1208"/>
                  <p:cNvSpPr>
                    <a:spLocks/>
                  </p:cNvSpPr>
                  <p:nvPr/>
                </p:nvSpPr>
                <p:spPr bwMode="auto">
                  <a:xfrm flipH="1">
                    <a:off x="11678" y="4164"/>
                    <a:ext cx="360" cy="667"/>
                  </a:xfrm>
                  <a:custGeom>
                    <a:avLst/>
                    <a:gdLst>
                      <a:gd name="T0" fmla="*/ 332 w 204"/>
                      <a:gd name="T1" fmla="*/ 0 h 667"/>
                      <a:gd name="T2" fmla="*/ 305 w 204"/>
                      <a:gd name="T3" fmla="*/ 495 h 667"/>
                      <a:gd name="T4" fmla="*/ 0 w 204"/>
                      <a:gd name="T5" fmla="*/ 667 h 667"/>
                      <a:gd name="T6" fmla="*/ 0 60000 65536"/>
                      <a:gd name="T7" fmla="*/ 0 60000 65536"/>
                      <a:gd name="T8" fmla="*/ 0 60000 65536"/>
                      <a:gd name="T9" fmla="*/ 0 w 204"/>
                      <a:gd name="T10" fmla="*/ 0 h 667"/>
                      <a:gd name="T11" fmla="*/ 204 w 204"/>
                      <a:gd name="T12" fmla="*/ 667 h 667"/>
                    </a:gdLst>
                    <a:ahLst/>
                    <a:cxnLst>
                      <a:cxn ang="T6">
                        <a:pos x="T0" y="T1"/>
                      </a:cxn>
                      <a:cxn ang="T7">
                        <a:pos x="T2" y="T3"/>
                      </a:cxn>
                      <a:cxn ang="T8">
                        <a:pos x="T4" y="T5"/>
                      </a:cxn>
                    </a:cxnLst>
                    <a:rect l="T9" t="T10" r="T11" b="T12"/>
                    <a:pathLst>
                      <a:path w="204" h="667">
                        <a:moveTo>
                          <a:pt x="188" y="0"/>
                        </a:moveTo>
                        <a:cubicBezTo>
                          <a:pt x="188" y="82"/>
                          <a:pt x="204" y="384"/>
                          <a:pt x="173" y="495"/>
                        </a:cubicBezTo>
                        <a:cubicBezTo>
                          <a:pt x="142" y="606"/>
                          <a:pt x="36" y="631"/>
                          <a:pt x="0" y="667"/>
                        </a:cubicBezTo>
                      </a:path>
                    </a:pathLst>
                  </a:custGeom>
                  <a:noFill/>
                  <a:ln w="28575">
                    <a:solidFill>
                      <a:srgbClr val="CC9900"/>
                    </a:solidFill>
                    <a:round/>
                    <a:headEnd/>
                    <a:tailEnd type="arrow" w="med" len="sm"/>
                  </a:ln>
                </p:spPr>
                <p:txBody>
                  <a:bodyPr/>
                  <a:lstStyle/>
                  <a:p>
                    <a:endParaRPr lang="cs-CZ"/>
                  </a:p>
                </p:txBody>
              </p:sp>
            </p:grpSp>
            <p:grpSp>
              <p:nvGrpSpPr>
                <p:cNvPr id="26682" name="Group 1209"/>
                <p:cNvGrpSpPr>
                  <a:grpSpLocks/>
                </p:cNvGrpSpPr>
                <p:nvPr/>
              </p:nvGrpSpPr>
              <p:grpSpPr bwMode="auto">
                <a:xfrm>
                  <a:off x="9338" y="4164"/>
                  <a:ext cx="720" cy="667"/>
                  <a:chOff x="9518" y="4164"/>
                  <a:chExt cx="720" cy="667"/>
                </a:xfrm>
              </p:grpSpPr>
              <p:sp>
                <p:nvSpPr>
                  <p:cNvPr id="26694" name="Freeform 1210"/>
                  <p:cNvSpPr>
                    <a:spLocks/>
                  </p:cNvSpPr>
                  <p:nvPr/>
                </p:nvSpPr>
                <p:spPr bwMode="auto">
                  <a:xfrm flipH="1">
                    <a:off x="9878" y="4164"/>
                    <a:ext cx="360" cy="667"/>
                  </a:xfrm>
                  <a:custGeom>
                    <a:avLst/>
                    <a:gdLst>
                      <a:gd name="T0" fmla="*/ 332 w 204"/>
                      <a:gd name="T1" fmla="*/ 0 h 667"/>
                      <a:gd name="T2" fmla="*/ 305 w 204"/>
                      <a:gd name="T3" fmla="*/ 495 h 667"/>
                      <a:gd name="T4" fmla="*/ 0 w 204"/>
                      <a:gd name="T5" fmla="*/ 667 h 667"/>
                      <a:gd name="T6" fmla="*/ 0 60000 65536"/>
                      <a:gd name="T7" fmla="*/ 0 60000 65536"/>
                      <a:gd name="T8" fmla="*/ 0 60000 65536"/>
                      <a:gd name="T9" fmla="*/ 0 w 204"/>
                      <a:gd name="T10" fmla="*/ 0 h 667"/>
                      <a:gd name="T11" fmla="*/ 204 w 204"/>
                      <a:gd name="T12" fmla="*/ 667 h 667"/>
                    </a:gdLst>
                    <a:ahLst/>
                    <a:cxnLst>
                      <a:cxn ang="T6">
                        <a:pos x="T0" y="T1"/>
                      </a:cxn>
                      <a:cxn ang="T7">
                        <a:pos x="T2" y="T3"/>
                      </a:cxn>
                      <a:cxn ang="T8">
                        <a:pos x="T4" y="T5"/>
                      </a:cxn>
                    </a:cxnLst>
                    <a:rect l="T9" t="T10" r="T11" b="T12"/>
                    <a:pathLst>
                      <a:path w="204" h="667">
                        <a:moveTo>
                          <a:pt x="188" y="0"/>
                        </a:moveTo>
                        <a:cubicBezTo>
                          <a:pt x="188" y="82"/>
                          <a:pt x="204" y="384"/>
                          <a:pt x="173" y="495"/>
                        </a:cubicBezTo>
                        <a:cubicBezTo>
                          <a:pt x="142" y="606"/>
                          <a:pt x="36" y="631"/>
                          <a:pt x="0" y="667"/>
                        </a:cubicBezTo>
                      </a:path>
                    </a:pathLst>
                  </a:custGeom>
                  <a:noFill/>
                  <a:ln w="28575">
                    <a:solidFill>
                      <a:srgbClr val="CC9900"/>
                    </a:solidFill>
                    <a:round/>
                    <a:headEnd/>
                    <a:tailEnd type="arrow" w="med" len="sm"/>
                  </a:ln>
                </p:spPr>
                <p:txBody>
                  <a:bodyPr/>
                  <a:lstStyle/>
                  <a:p>
                    <a:endParaRPr lang="cs-CZ"/>
                  </a:p>
                </p:txBody>
              </p:sp>
              <p:sp>
                <p:nvSpPr>
                  <p:cNvPr id="26695" name="Freeform 1211"/>
                  <p:cNvSpPr>
                    <a:spLocks/>
                  </p:cNvSpPr>
                  <p:nvPr/>
                </p:nvSpPr>
                <p:spPr bwMode="auto">
                  <a:xfrm>
                    <a:off x="9518" y="4164"/>
                    <a:ext cx="360" cy="667"/>
                  </a:xfrm>
                  <a:custGeom>
                    <a:avLst/>
                    <a:gdLst>
                      <a:gd name="T0" fmla="*/ 332 w 204"/>
                      <a:gd name="T1" fmla="*/ 0 h 667"/>
                      <a:gd name="T2" fmla="*/ 305 w 204"/>
                      <a:gd name="T3" fmla="*/ 495 h 667"/>
                      <a:gd name="T4" fmla="*/ 0 w 204"/>
                      <a:gd name="T5" fmla="*/ 667 h 667"/>
                      <a:gd name="T6" fmla="*/ 0 60000 65536"/>
                      <a:gd name="T7" fmla="*/ 0 60000 65536"/>
                      <a:gd name="T8" fmla="*/ 0 60000 65536"/>
                      <a:gd name="T9" fmla="*/ 0 w 204"/>
                      <a:gd name="T10" fmla="*/ 0 h 667"/>
                      <a:gd name="T11" fmla="*/ 204 w 204"/>
                      <a:gd name="T12" fmla="*/ 667 h 667"/>
                    </a:gdLst>
                    <a:ahLst/>
                    <a:cxnLst>
                      <a:cxn ang="T6">
                        <a:pos x="T0" y="T1"/>
                      </a:cxn>
                      <a:cxn ang="T7">
                        <a:pos x="T2" y="T3"/>
                      </a:cxn>
                      <a:cxn ang="T8">
                        <a:pos x="T4" y="T5"/>
                      </a:cxn>
                    </a:cxnLst>
                    <a:rect l="T9" t="T10" r="T11" b="T12"/>
                    <a:pathLst>
                      <a:path w="204" h="667">
                        <a:moveTo>
                          <a:pt x="188" y="0"/>
                        </a:moveTo>
                        <a:cubicBezTo>
                          <a:pt x="188" y="82"/>
                          <a:pt x="204" y="384"/>
                          <a:pt x="173" y="495"/>
                        </a:cubicBezTo>
                        <a:cubicBezTo>
                          <a:pt x="142" y="606"/>
                          <a:pt x="36" y="631"/>
                          <a:pt x="0" y="667"/>
                        </a:cubicBezTo>
                      </a:path>
                    </a:pathLst>
                  </a:custGeom>
                  <a:noFill/>
                  <a:ln w="28575">
                    <a:solidFill>
                      <a:srgbClr val="CC9900"/>
                    </a:solidFill>
                    <a:round/>
                    <a:headEnd/>
                    <a:tailEnd type="arrow" w="med" len="sm"/>
                  </a:ln>
                </p:spPr>
                <p:txBody>
                  <a:bodyPr/>
                  <a:lstStyle/>
                  <a:p>
                    <a:endParaRPr lang="cs-CZ"/>
                  </a:p>
                </p:txBody>
              </p:sp>
            </p:grpSp>
            <p:grpSp>
              <p:nvGrpSpPr>
                <p:cNvPr id="26683" name="Group 1212"/>
                <p:cNvGrpSpPr>
                  <a:grpSpLocks/>
                </p:cNvGrpSpPr>
                <p:nvPr/>
              </p:nvGrpSpPr>
              <p:grpSpPr bwMode="auto">
                <a:xfrm>
                  <a:off x="12218" y="4164"/>
                  <a:ext cx="720" cy="667"/>
                  <a:chOff x="13118" y="4164"/>
                  <a:chExt cx="720" cy="667"/>
                </a:xfrm>
              </p:grpSpPr>
              <p:sp>
                <p:nvSpPr>
                  <p:cNvPr id="26692" name="Freeform 1213"/>
                  <p:cNvSpPr>
                    <a:spLocks/>
                  </p:cNvSpPr>
                  <p:nvPr/>
                </p:nvSpPr>
                <p:spPr bwMode="auto">
                  <a:xfrm flipH="1">
                    <a:off x="13478" y="4164"/>
                    <a:ext cx="360" cy="667"/>
                  </a:xfrm>
                  <a:custGeom>
                    <a:avLst/>
                    <a:gdLst>
                      <a:gd name="T0" fmla="*/ 332 w 204"/>
                      <a:gd name="T1" fmla="*/ 0 h 667"/>
                      <a:gd name="T2" fmla="*/ 305 w 204"/>
                      <a:gd name="T3" fmla="*/ 495 h 667"/>
                      <a:gd name="T4" fmla="*/ 0 w 204"/>
                      <a:gd name="T5" fmla="*/ 667 h 667"/>
                      <a:gd name="T6" fmla="*/ 0 60000 65536"/>
                      <a:gd name="T7" fmla="*/ 0 60000 65536"/>
                      <a:gd name="T8" fmla="*/ 0 60000 65536"/>
                      <a:gd name="T9" fmla="*/ 0 w 204"/>
                      <a:gd name="T10" fmla="*/ 0 h 667"/>
                      <a:gd name="T11" fmla="*/ 204 w 204"/>
                      <a:gd name="T12" fmla="*/ 667 h 667"/>
                    </a:gdLst>
                    <a:ahLst/>
                    <a:cxnLst>
                      <a:cxn ang="T6">
                        <a:pos x="T0" y="T1"/>
                      </a:cxn>
                      <a:cxn ang="T7">
                        <a:pos x="T2" y="T3"/>
                      </a:cxn>
                      <a:cxn ang="T8">
                        <a:pos x="T4" y="T5"/>
                      </a:cxn>
                    </a:cxnLst>
                    <a:rect l="T9" t="T10" r="T11" b="T12"/>
                    <a:pathLst>
                      <a:path w="204" h="667">
                        <a:moveTo>
                          <a:pt x="188" y="0"/>
                        </a:moveTo>
                        <a:cubicBezTo>
                          <a:pt x="188" y="82"/>
                          <a:pt x="204" y="384"/>
                          <a:pt x="173" y="495"/>
                        </a:cubicBezTo>
                        <a:cubicBezTo>
                          <a:pt x="142" y="606"/>
                          <a:pt x="36" y="631"/>
                          <a:pt x="0" y="667"/>
                        </a:cubicBezTo>
                      </a:path>
                    </a:pathLst>
                  </a:custGeom>
                  <a:noFill/>
                  <a:ln w="28575">
                    <a:solidFill>
                      <a:srgbClr val="CC9900"/>
                    </a:solidFill>
                    <a:round/>
                    <a:headEnd/>
                    <a:tailEnd type="arrow" w="med" len="sm"/>
                  </a:ln>
                </p:spPr>
                <p:txBody>
                  <a:bodyPr/>
                  <a:lstStyle/>
                  <a:p>
                    <a:endParaRPr lang="cs-CZ"/>
                  </a:p>
                </p:txBody>
              </p:sp>
              <p:sp>
                <p:nvSpPr>
                  <p:cNvPr id="26693" name="Freeform 1214"/>
                  <p:cNvSpPr>
                    <a:spLocks/>
                  </p:cNvSpPr>
                  <p:nvPr/>
                </p:nvSpPr>
                <p:spPr bwMode="auto">
                  <a:xfrm>
                    <a:off x="13118" y="4164"/>
                    <a:ext cx="360" cy="667"/>
                  </a:xfrm>
                  <a:custGeom>
                    <a:avLst/>
                    <a:gdLst>
                      <a:gd name="T0" fmla="*/ 332 w 204"/>
                      <a:gd name="T1" fmla="*/ 0 h 667"/>
                      <a:gd name="T2" fmla="*/ 305 w 204"/>
                      <a:gd name="T3" fmla="*/ 495 h 667"/>
                      <a:gd name="T4" fmla="*/ 0 w 204"/>
                      <a:gd name="T5" fmla="*/ 667 h 667"/>
                      <a:gd name="T6" fmla="*/ 0 60000 65536"/>
                      <a:gd name="T7" fmla="*/ 0 60000 65536"/>
                      <a:gd name="T8" fmla="*/ 0 60000 65536"/>
                      <a:gd name="T9" fmla="*/ 0 w 204"/>
                      <a:gd name="T10" fmla="*/ 0 h 667"/>
                      <a:gd name="T11" fmla="*/ 204 w 204"/>
                      <a:gd name="T12" fmla="*/ 667 h 667"/>
                    </a:gdLst>
                    <a:ahLst/>
                    <a:cxnLst>
                      <a:cxn ang="T6">
                        <a:pos x="T0" y="T1"/>
                      </a:cxn>
                      <a:cxn ang="T7">
                        <a:pos x="T2" y="T3"/>
                      </a:cxn>
                      <a:cxn ang="T8">
                        <a:pos x="T4" y="T5"/>
                      </a:cxn>
                    </a:cxnLst>
                    <a:rect l="T9" t="T10" r="T11" b="T12"/>
                    <a:pathLst>
                      <a:path w="204" h="667">
                        <a:moveTo>
                          <a:pt x="188" y="0"/>
                        </a:moveTo>
                        <a:cubicBezTo>
                          <a:pt x="188" y="82"/>
                          <a:pt x="204" y="384"/>
                          <a:pt x="173" y="495"/>
                        </a:cubicBezTo>
                        <a:cubicBezTo>
                          <a:pt x="142" y="606"/>
                          <a:pt x="36" y="631"/>
                          <a:pt x="0" y="667"/>
                        </a:cubicBezTo>
                      </a:path>
                    </a:pathLst>
                  </a:custGeom>
                  <a:noFill/>
                  <a:ln w="28575">
                    <a:solidFill>
                      <a:srgbClr val="CC9900"/>
                    </a:solidFill>
                    <a:round/>
                    <a:headEnd/>
                    <a:tailEnd type="arrow" w="med" len="sm"/>
                  </a:ln>
                </p:spPr>
                <p:txBody>
                  <a:bodyPr/>
                  <a:lstStyle/>
                  <a:p>
                    <a:endParaRPr lang="cs-CZ"/>
                  </a:p>
                </p:txBody>
              </p:sp>
            </p:grpSp>
            <p:sp>
              <p:nvSpPr>
                <p:cNvPr id="26684" name="Freeform 1215"/>
                <p:cNvSpPr>
                  <a:spLocks/>
                </p:cNvSpPr>
                <p:nvPr/>
              </p:nvSpPr>
              <p:spPr bwMode="auto">
                <a:xfrm flipH="1" flipV="1">
                  <a:off x="9164" y="5244"/>
                  <a:ext cx="211" cy="667"/>
                </a:xfrm>
                <a:custGeom>
                  <a:avLst/>
                  <a:gdLst>
                    <a:gd name="T0" fmla="*/ 194 w 204"/>
                    <a:gd name="T1" fmla="*/ 0 h 667"/>
                    <a:gd name="T2" fmla="*/ 179 w 204"/>
                    <a:gd name="T3" fmla="*/ 495 h 667"/>
                    <a:gd name="T4" fmla="*/ 0 w 204"/>
                    <a:gd name="T5" fmla="*/ 667 h 667"/>
                    <a:gd name="T6" fmla="*/ 0 60000 65536"/>
                    <a:gd name="T7" fmla="*/ 0 60000 65536"/>
                    <a:gd name="T8" fmla="*/ 0 60000 65536"/>
                    <a:gd name="T9" fmla="*/ 0 w 204"/>
                    <a:gd name="T10" fmla="*/ 0 h 667"/>
                    <a:gd name="T11" fmla="*/ 204 w 204"/>
                    <a:gd name="T12" fmla="*/ 667 h 667"/>
                  </a:gdLst>
                  <a:ahLst/>
                  <a:cxnLst>
                    <a:cxn ang="T6">
                      <a:pos x="T0" y="T1"/>
                    </a:cxn>
                    <a:cxn ang="T7">
                      <a:pos x="T2" y="T3"/>
                    </a:cxn>
                    <a:cxn ang="T8">
                      <a:pos x="T4" y="T5"/>
                    </a:cxn>
                  </a:cxnLst>
                  <a:rect l="T9" t="T10" r="T11" b="T12"/>
                  <a:pathLst>
                    <a:path w="204" h="667">
                      <a:moveTo>
                        <a:pt x="188" y="0"/>
                      </a:moveTo>
                      <a:cubicBezTo>
                        <a:pt x="188" y="82"/>
                        <a:pt x="204" y="384"/>
                        <a:pt x="173" y="495"/>
                      </a:cubicBezTo>
                      <a:cubicBezTo>
                        <a:pt x="142" y="606"/>
                        <a:pt x="36" y="631"/>
                        <a:pt x="0" y="667"/>
                      </a:cubicBezTo>
                    </a:path>
                  </a:pathLst>
                </a:custGeom>
                <a:noFill/>
                <a:ln w="28575">
                  <a:solidFill>
                    <a:srgbClr val="FFCC00"/>
                  </a:solidFill>
                  <a:round/>
                  <a:headEnd type="arrow" w="med" len="sm"/>
                  <a:tailEnd/>
                </a:ln>
              </p:spPr>
              <p:txBody>
                <a:bodyPr/>
                <a:lstStyle/>
                <a:p>
                  <a:endParaRPr lang="cs-CZ"/>
                </a:p>
              </p:txBody>
            </p:sp>
            <p:sp>
              <p:nvSpPr>
                <p:cNvPr id="26685" name="Freeform 1216"/>
                <p:cNvSpPr>
                  <a:spLocks/>
                </p:cNvSpPr>
                <p:nvPr/>
              </p:nvSpPr>
              <p:spPr bwMode="auto">
                <a:xfrm flipV="1">
                  <a:off x="12938" y="5297"/>
                  <a:ext cx="211" cy="667"/>
                </a:xfrm>
                <a:custGeom>
                  <a:avLst/>
                  <a:gdLst>
                    <a:gd name="T0" fmla="*/ 194 w 204"/>
                    <a:gd name="T1" fmla="*/ 0 h 667"/>
                    <a:gd name="T2" fmla="*/ 179 w 204"/>
                    <a:gd name="T3" fmla="*/ 495 h 667"/>
                    <a:gd name="T4" fmla="*/ 0 w 204"/>
                    <a:gd name="T5" fmla="*/ 667 h 667"/>
                    <a:gd name="T6" fmla="*/ 0 60000 65536"/>
                    <a:gd name="T7" fmla="*/ 0 60000 65536"/>
                    <a:gd name="T8" fmla="*/ 0 60000 65536"/>
                    <a:gd name="T9" fmla="*/ 0 w 204"/>
                    <a:gd name="T10" fmla="*/ 0 h 667"/>
                    <a:gd name="T11" fmla="*/ 204 w 204"/>
                    <a:gd name="T12" fmla="*/ 667 h 667"/>
                  </a:gdLst>
                  <a:ahLst/>
                  <a:cxnLst>
                    <a:cxn ang="T6">
                      <a:pos x="T0" y="T1"/>
                    </a:cxn>
                    <a:cxn ang="T7">
                      <a:pos x="T2" y="T3"/>
                    </a:cxn>
                    <a:cxn ang="T8">
                      <a:pos x="T4" y="T5"/>
                    </a:cxn>
                  </a:cxnLst>
                  <a:rect l="T9" t="T10" r="T11" b="T12"/>
                  <a:pathLst>
                    <a:path w="204" h="667">
                      <a:moveTo>
                        <a:pt x="188" y="0"/>
                      </a:moveTo>
                      <a:cubicBezTo>
                        <a:pt x="188" y="82"/>
                        <a:pt x="204" y="384"/>
                        <a:pt x="173" y="495"/>
                      </a:cubicBezTo>
                      <a:cubicBezTo>
                        <a:pt x="142" y="606"/>
                        <a:pt x="36" y="631"/>
                        <a:pt x="0" y="667"/>
                      </a:cubicBezTo>
                    </a:path>
                  </a:pathLst>
                </a:custGeom>
                <a:noFill/>
                <a:ln w="28575">
                  <a:solidFill>
                    <a:srgbClr val="FFCC00"/>
                  </a:solidFill>
                  <a:round/>
                  <a:headEnd type="arrow" w="med" len="sm"/>
                  <a:tailEnd/>
                </a:ln>
              </p:spPr>
              <p:txBody>
                <a:bodyPr/>
                <a:lstStyle/>
                <a:p>
                  <a:endParaRPr lang="cs-CZ"/>
                </a:p>
              </p:txBody>
            </p:sp>
            <p:grpSp>
              <p:nvGrpSpPr>
                <p:cNvPr id="26686" name="Group 1217"/>
                <p:cNvGrpSpPr>
                  <a:grpSpLocks/>
                </p:cNvGrpSpPr>
                <p:nvPr/>
              </p:nvGrpSpPr>
              <p:grpSpPr bwMode="auto">
                <a:xfrm>
                  <a:off x="10238" y="5297"/>
                  <a:ext cx="391" cy="667"/>
                  <a:chOff x="10567" y="5297"/>
                  <a:chExt cx="391" cy="667"/>
                </a:xfrm>
              </p:grpSpPr>
              <p:sp>
                <p:nvSpPr>
                  <p:cNvPr id="26690" name="Freeform 1218"/>
                  <p:cNvSpPr>
                    <a:spLocks/>
                  </p:cNvSpPr>
                  <p:nvPr/>
                </p:nvSpPr>
                <p:spPr bwMode="auto">
                  <a:xfrm flipH="1" flipV="1">
                    <a:off x="10747" y="5297"/>
                    <a:ext cx="211" cy="667"/>
                  </a:xfrm>
                  <a:custGeom>
                    <a:avLst/>
                    <a:gdLst>
                      <a:gd name="T0" fmla="*/ 194 w 204"/>
                      <a:gd name="T1" fmla="*/ 0 h 667"/>
                      <a:gd name="T2" fmla="*/ 179 w 204"/>
                      <a:gd name="T3" fmla="*/ 495 h 667"/>
                      <a:gd name="T4" fmla="*/ 0 w 204"/>
                      <a:gd name="T5" fmla="*/ 667 h 667"/>
                      <a:gd name="T6" fmla="*/ 0 60000 65536"/>
                      <a:gd name="T7" fmla="*/ 0 60000 65536"/>
                      <a:gd name="T8" fmla="*/ 0 60000 65536"/>
                      <a:gd name="T9" fmla="*/ 0 w 204"/>
                      <a:gd name="T10" fmla="*/ 0 h 667"/>
                      <a:gd name="T11" fmla="*/ 204 w 204"/>
                      <a:gd name="T12" fmla="*/ 667 h 667"/>
                    </a:gdLst>
                    <a:ahLst/>
                    <a:cxnLst>
                      <a:cxn ang="T6">
                        <a:pos x="T0" y="T1"/>
                      </a:cxn>
                      <a:cxn ang="T7">
                        <a:pos x="T2" y="T3"/>
                      </a:cxn>
                      <a:cxn ang="T8">
                        <a:pos x="T4" y="T5"/>
                      </a:cxn>
                    </a:cxnLst>
                    <a:rect l="T9" t="T10" r="T11" b="T12"/>
                    <a:pathLst>
                      <a:path w="204" h="667">
                        <a:moveTo>
                          <a:pt x="188" y="0"/>
                        </a:moveTo>
                        <a:cubicBezTo>
                          <a:pt x="188" y="82"/>
                          <a:pt x="204" y="384"/>
                          <a:pt x="173" y="495"/>
                        </a:cubicBezTo>
                        <a:cubicBezTo>
                          <a:pt x="142" y="606"/>
                          <a:pt x="36" y="631"/>
                          <a:pt x="0" y="667"/>
                        </a:cubicBezTo>
                      </a:path>
                    </a:pathLst>
                  </a:custGeom>
                  <a:noFill/>
                  <a:ln w="28575">
                    <a:solidFill>
                      <a:srgbClr val="FFCC00"/>
                    </a:solidFill>
                    <a:round/>
                    <a:headEnd type="arrow" w="med" len="sm"/>
                    <a:tailEnd/>
                  </a:ln>
                </p:spPr>
                <p:txBody>
                  <a:bodyPr/>
                  <a:lstStyle/>
                  <a:p>
                    <a:endParaRPr lang="cs-CZ"/>
                  </a:p>
                </p:txBody>
              </p:sp>
              <p:sp>
                <p:nvSpPr>
                  <p:cNvPr id="26691" name="Freeform 1219"/>
                  <p:cNvSpPr>
                    <a:spLocks/>
                  </p:cNvSpPr>
                  <p:nvPr/>
                </p:nvSpPr>
                <p:spPr bwMode="auto">
                  <a:xfrm flipV="1">
                    <a:off x="10567" y="5297"/>
                    <a:ext cx="211" cy="667"/>
                  </a:xfrm>
                  <a:custGeom>
                    <a:avLst/>
                    <a:gdLst>
                      <a:gd name="T0" fmla="*/ 194 w 204"/>
                      <a:gd name="T1" fmla="*/ 0 h 667"/>
                      <a:gd name="T2" fmla="*/ 179 w 204"/>
                      <a:gd name="T3" fmla="*/ 495 h 667"/>
                      <a:gd name="T4" fmla="*/ 0 w 204"/>
                      <a:gd name="T5" fmla="*/ 667 h 667"/>
                      <a:gd name="T6" fmla="*/ 0 60000 65536"/>
                      <a:gd name="T7" fmla="*/ 0 60000 65536"/>
                      <a:gd name="T8" fmla="*/ 0 60000 65536"/>
                      <a:gd name="T9" fmla="*/ 0 w 204"/>
                      <a:gd name="T10" fmla="*/ 0 h 667"/>
                      <a:gd name="T11" fmla="*/ 204 w 204"/>
                      <a:gd name="T12" fmla="*/ 667 h 667"/>
                    </a:gdLst>
                    <a:ahLst/>
                    <a:cxnLst>
                      <a:cxn ang="T6">
                        <a:pos x="T0" y="T1"/>
                      </a:cxn>
                      <a:cxn ang="T7">
                        <a:pos x="T2" y="T3"/>
                      </a:cxn>
                      <a:cxn ang="T8">
                        <a:pos x="T4" y="T5"/>
                      </a:cxn>
                    </a:cxnLst>
                    <a:rect l="T9" t="T10" r="T11" b="T12"/>
                    <a:pathLst>
                      <a:path w="204" h="667">
                        <a:moveTo>
                          <a:pt x="188" y="0"/>
                        </a:moveTo>
                        <a:cubicBezTo>
                          <a:pt x="188" y="82"/>
                          <a:pt x="204" y="384"/>
                          <a:pt x="173" y="495"/>
                        </a:cubicBezTo>
                        <a:cubicBezTo>
                          <a:pt x="142" y="606"/>
                          <a:pt x="36" y="631"/>
                          <a:pt x="0" y="667"/>
                        </a:cubicBezTo>
                      </a:path>
                    </a:pathLst>
                  </a:custGeom>
                  <a:noFill/>
                  <a:ln w="28575">
                    <a:solidFill>
                      <a:srgbClr val="FFCC00"/>
                    </a:solidFill>
                    <a:round/>
                    <a:headEnd type="arrow" w="med" len="sm"/>
                    <a:tailEnd/>
                  </a:ln>
                </p:spPr>
                <p:txBody>
                  <a:bodyPr/>
                  <a:lstStyle/>
                  <a:p>
                    <a:endParaRPr lang="cs-CZ"/>
                  </a:p>
                </p:txBody>
              </p:sp>
            </p:grpSp>
            <p:grpSp>
              <p:nvGrpSpPr>
                <p:cNvPr id="26687" name="Group 1220"/>
                <p:cNvGrpSpPr>
                  <a:grpSpLocks/>
                </p:cNvGrpSpPr>
                <p:nvPr/>
              </p:nvGrpSpPr>
              <p:grpSpPr bwMode="auto">
                <a:xfrm>
                  <a:off x="11681" y="5244"/>
                  <a:ext cx="391" cy="667"/>
                  <a:chOff x="12367" y="5244"/>
                  <a:chExt cx="391" cy="667"/>
                </a:xfrm>
              </p:grpSpPr>
              <p:sp>
                <p:nvSpPr>
                  <p:cNvPr id="26688" name="Freeform 1221"/>
                  <p:cNvSpPr>
                    <a:spLocks/>
                  </p:cNvSpPr>
                  <p:nvPr/>
                </p:nvSpPr>
                <p:spPr bwMode="auto">
                  <a:xfrm flipH="1" flipV="1">
                    <a:off x="12547" y="5244"/>
                    <a:ext cx="211" cy="667"/>
                  </a:xfrm>
                  <a:custGeom>
                    <a:avLst/>
                    <a:gdLst>
                      <a:gd name="T0" fmla="*/ 194 w 204"/>
                      <a:gd name="T1" fmla="*/ 0 h 667"/>
                      <a:gd name="T2" fmla="*/ 179 w 204"/>
                      <a:gd name="T3" fmla="*/ 495 h 667"/>
                      <a:gd name="T4" fmla="*/ 0 w 204"/>
                      <a:gd name="T5" fmla="*/ 667 h 667"/>
                      <a:gd name="T6" fmla="*/ 0 60000 65536"/>
                      <a:gd name="T7" fmla="*/ 0 60000 65536"/>
                      <a:gd name="T8" fmla="*/ 0 60000 65536"/>
                      <a:gd name="T9" fmla="*/ 0 w 204"/>
                      <a:gd name="T10" fmla="*/ 0 h 667"/>
                      <a:gd name="T11" fmla="*/ 204 w 204"/>
                      <a:gd name="T12" fmla="*/ 667 h 667"/>
                    </a:gdLst>
                    <a:ahLst/>
                    <a:cxnLst>
                      <a:cxn ang="T6">
                        <a:pos x="T0" y="T1"/>
                      </a:cxn>
                      <a:cxn ang="T7">
                        <a:pos x="T2" y="T3"/>
                      </a:cxn>
                      <a:cxn ang="T8">
                        <a:pos x="T4" y="T5"/>
                      </a:cxn>
                    </a:cxnLst>
                    <a:rect l="T9" t="T10" r="T11" b="T12"/>
                    <a:pathLst>
                      <a:path w="204" h="667">
                        <a:moveTo>
                          <a:pt x="188" y="0"/>
                        </a:moveTo>
                        <a:cubicBezTo>
                          <a:pt x="188" y="82"/>
                          <a:pt x="204" y="384"/>
                          <a:pt x="173" y="495"/>
                        </a:cubicBezTo>
                        <a:cubicBezTo>
                          <a:pt x="142" y="606"/>
                          <a:pt x="36" y="631"/>
                          <a:pt x="0" y="667"/>
                        </a:cubicBezTo>
                      </a:path>
                    </a:pathLst>
                  </a:custGeom>
                  <a:noFill/>
                  <a:ln w="28575">
                    <a:solidFill>
                      <a:srgbClr val="FFCC00"/>
                    </a:solidFill>
                    <a:round/>
                    <a:headEnd type="arrow" w="med" len="sm"/>
                    <a:tailEnd/>
                  </a:ln>
                </p:spPr>
                <p:txBody>
                  <a:bodyPr/>
                  <a:lstStyle/>
                  <a:p>
                    <a:endParaRPr lang="cs-CZ"/>
                  </a:p>
                </p:txBody>
              </p:sp>
              <p:sp>
                <p:nvSpPr>
                  <p:cNvPr id="26689" name="Freeform 1222"/>
                  <p:cNvSpPr>
                    <a:spLocks/>
                  </p:cNvSpPr>
                  <p:nvPr/>
                </p:nvSpPr>
                <p:spPr bwMode="auto">
                  <a:xfrm flipV="1">
                    <a:off x="12367" y="5244"/>
                    <a:ext cx="211" cy="667"/>
                  </a:xfrm>
                  <a:custGeom>
                    <a:avLst/>
                    <a:gdLst>
                      <a:gd name="T0" fmla="*/ 194 w 204"/>
                      <a:gd name="T1" fmla="*/ 0 h 667"/>
                      <a:gd name="T2" fmla="*/ 179 w 204"/>
                      <a:gd name="T3" fmla="*/ 495 h 667"/>
                      <a:gd name="T4" fmla="*/ 0 w 204"/>
                      <a:gd name="T5" fmla="*/ 667 h 667"/>
                      <a:gd name="T6" fmla="*/ 0 60000 65536"/>
                      <a:gd name="T7" fmla="*/ 0 60000 65536"/>
                      <a:gd name="T8" fmla="*/ 0 60000 65536"/>
                      <a:gd name="T9" fmla="*/ 0 w 204"/>
                      <a:gd name="T10" fmla="*/ 0 h 667"/>
                      <a:gd name="T11" fmla="*/ 204 w 204"/>
                      <a:gd name="T12" fmla="*/ 667 h 667"/>
                    </a:gdLst>
                    <a:ahLst/>
                    <a:cxnLst>
                      <a:cxn ang="T6">
                        <a:pos x="T0" y="T1"/>
                      </a:cxn>
                      <a:cxn ang="T7">
                        <a:pos x="T2" y="T3"/>
                      </a:cxn>
                      <a:cxn ang="T8">
                        <a:pos x="T4" y="T5"/>
                      </a:cxn>
                    </a:cxnLst>
                    <a:rect l="T9" t="T10" r="T11" b="T12"/>
                    <a:pathLst>
                      <a:path w="204" h="667">
                        <a:moveTo>
                          <a:pt x="188" y="0"/>
                        </a:moveTo>
                        <a:cubicBezTo>
                          <a:pt x="188" y="82"/>
                          <a:pt x="204" y="384"/>
                          <a:pt x="173" y="495"/>
                        </a:cubicBezTo>
                        <a:cubicBezTo>
                          <a:pt x="142" y="606"/>
                          <a:pt x="36" y="631"/>
                          <a:pt x="0" y="667"/>
                        </a:cubicBezTo>
                      </a:path>
                    </a:pathLst>
                  </a:custGeom>
                  <a:noFill/>
                  <a:ln w="28575">
                    <a:solidFill>
                      <a:srgbClr val="FFCC00"/>
                    </a:solidFill>
                    <a:round/>
                    <a:headEnd type="arrow" w="med" len="sm"/>
                    <a:tailEnd/>
                  </a:ln>
                </p:spPr>
                <p:txBody>
                  <a:bodyPr/>
                  <a:lstStyle/>
                  <a:p>
                    <a:endParaRPr lang="cs-CZ"/>
                  </a:p>
                </p:txBody>
              </p:sp>
            </p:grpSp>
          </p:grpSp>
          <p:sp>
            <p:nvSpPr>
              <p:cNvPr id="26675" name="AutoShape 1223"/>
              <p:cNvSpPr>
                <a:spLocks/>
              </p:cNvSpPr>
              <p:nvPr/>
            </p:nvSpPr>
            <p:spPr bwMode="auto">
              <a:xfrm>
                <a:off x="4224" y="1871"/>
                <a:ext cx="576" cy="289"/>
              </a:xfrm>
              <a:prstGeom prst="callout2">
                <a:avLst>
                  <a:gd name="adj1" fmla="val 24912"/>
                  <a:gd name="adj2" fmla="val -8333"/>
                  <a:gd name="adj3" fmla="val 24912"/>
                  <a:gd name="adj4" fmla="val -41667"/>
                  <a:gd name="adj5" fmla="val 214880"/>
                  <a:gd name="adj6" fmla="val -67361"/>
                </a:avLst>
              </a:prstGeom>
              <a:noFill/>
              <a:ln w="9525">
                <a:solidFill>
                  <a:srgbClr val="FF9900"/>
                </a:solidFill>
                <a:miter lim="800000"/>
                <a:headEnd/>
                <a:tailEnd/>
              </a:ln>
            </p:spPr>
            <p:txBody>
              <a:bodyPr lIns="0" tIns="0" rIns="0" bIns="0"/>
              <a:lstStyle/>
              <a:p>
                <a:pPr algn="ctr" eaLnBrk="0" hangingPunct="0"/>
                <a:r>
                  <a:rPr lang="cs-CZ" sz="1600">
                    <a:solidFill>
                      <a:srgbClr val="000000"/>
                    </a:solidFill>
                  </a:rPr>
                  <a:t>Air flow direction</a:t>
                </a:r>
              </a:p>
            </p:txBody>
          </p:sp>
          <p:sp>
            <p:nvSpPr>
              <p:cNvPr id="26676" name="Line 1227"/>
              <p:cNvSpPr>
                <a:spLocks noChangeShapeType="1"/>
              </p:cNvSpPr>
              <p:nvPr/>
            </p:nvSpPr>
            <p:spPr bwMode="auto">
              <a:xfrm flipH="1">
                <a:off x="1056" y="3023"/>
                <a:ext cx="288" cy="0"/>
              </a:xfrm>
              <a:prstGeom prst="line">
                <a:avLst/>
              </a:prstGeom>
              <a:noFill/>
              <a:ln w="9525">
                <a:solidFill>
                  <a:schemeClr val="tx1"/>
                </a:solidFill>
                <a:round/>
                <a:headEnd/>
                <a:tailEnd/>
              </a:ln>
            </p:spPr>
            <p:txBody>
              <a:bodyPr/>
              <a:lstStyle/>
              <a:p>
                <a:endParaRPr lang="cs-CZ"/>
              </a:p>
            </p:txBody>
          </p:sp>
          <p:sp>
            <p:nvSpPr>
              <p:cNvPr id="26677" name="Line 1228"/>
              <p:cNvSpPr>
                <a:spLocks noChangeShapeType="1"/>
              </p:cNvSpPr>
              <p:nvPr/>
            </p:nvSpPr>
            <p:spPr bwMode="auto">
              <a:xfrm flipH="1">
                <a:off x="1056" y="2783"/>
                <a:ext cx="288" cy="0"/>
              </a:xfrm>
              <a:prstGeom prst="line">
                <a:avLst/>
              </a:prstGeom>
              <a:noFill/>
              <a:ln w="9525">
                <a:solidFill>
                  <a:schemeClr val="tx1"/>
                </a:solidFill>
                <a:round/>
                <a:headEnd/>
                <a:tailEnd/>
              </a:ln>
            </p:spPr>
            <p:txBody>
              <a:bodyPr/>
              <a:lstStyle/>
              <a:p>
                <a:endParaRPr lang="cs-CZ"/>
              </a:p>
            </p:txBody>
          </p:sp>
          <p:sp>
            <p:nvSpPr>
              <p:cNvPr id="26678" name="Line 1229"/>
              <p:cNvSpPr>
                <a:spLocks noChangeShapeType="1"/>
              </p:cNvSpPr>
              <p:nvPr/>
            </p:nvSpPr>
            <p:spPr bwMode="auto">
              <a:xfrm flipV="1">
                <a:off x="1056" y="2783"/>
                <a:ext cx="0" cy="240"/>
              </a:xfrm>
              <a:prstGeom prst="line">
                <a:avLst/>
              </a:prstGeom>
              <a:noFill/>
              <a:ln w="9525">
                <a:solidFill>
                  <a:schemeClr val="tx1"/>
                </a:solidFill>
                <a:round/>
                <a:headEnd type="arrow" w="med" len="med"/>
                <a:tailEnd type="arrow" w="med" len="med"/>
              </a:ln>
            </p:spPr>
            <p:txBody>
              <a:bodyPr/>
              <a:lstStyle/>
              <a:p>
                <a:endParaRPr lang="cs-CZ"/>
              </a:p>
            </p:txBody>
          </p:sp>
          <p:sp>
            <p:nvSpPr>
              <p:cNvPr id="26679" name="AutoShape 1230"/>
              <p:cNvSpPr>
                <a:spLocks/>
              </p:cNvSpPr>
              <p:nvPr/>
            </p:nvSpPr>
            <p:spPr bwMode="auto">
              <a:xfrm>
                <a:off x="288" y="2591"/>
                <a:ext cx="528" cy="289"/>
              </a:xfrm>
              <a:prstGeom prst="callout2">
                <a:avLst>
                  <a:gd name="adj1" fmla="val 24912"/>
                  <a:gd name="adj2" fmla="val 109093"/>
                  <a:gd name="adj3" fmla="val 24912"/>
                  <a:gd name="adj4" fmla="val 121593"/>
                  <a:gd name="adj5" fmla="val 105190"/>
                  <a:gd name="adj6" fmla="val 146782"/>
                </a:avLst>
              </a:prstGeom>
              <a:noFill/>
              <a:ln w="9525">
                <a:solidFill>
                  <a:srgbClr val="FF9900"/>
                </a:solidFill>
                <a:miter lim="800000"/>
                <a:headEnd/>
                <a:tailEnd/>
              </a:ln>
            </p:spPr>
            <p:txBody>
              <a:bodyPr lIns="0" tIns="0" rIns="0" bIns="0"/>
              <a:lstStyle/>
              <a:p>
                <a:pPr algn="ctr" eaLnBrk="0" hangingPunct="0"/>
                <a:r>
                  <a:rPr lang="cs-CZ" sz="1600">
                    <a:solidFill>
                      <a:srgbClr val="000000"/>
                    </a:solidFill>
                  </a:rPr>
                  <a:t>Filter thickness</a:t>
                </a: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050"/>
          <p:cNvSpPr txBox="1">
            <a:spLocks noChangeArrowheads="1"/>
          </p:cNvSpPr>
          <p:nvPr/>
        </p:nvSpPr>
        <p:spPr bwMode="auto">
          <a:xfrm>
            <a:off x="381000" y="381000"/>
            <a:ext cx="8382000" cy="457200"/>
          </a:xfrm>
          <a:prstGeom prst="rect">
            <a:avLst/>
          </a:prstGeom>
          <a:noFill/>
          <a:ln w="9525">
            <a:noFill/>
            <a:miter lim="800000"/>
            <a:headEnd/>
            <a:tailEnd/>
          </a:ln>
        </p:spPr>
        <p:txBody>
          <a:bodyPr>
            <a:spAutoFit/>
          </a:bodyPr>
          <a:lstStyle/>
          <a:p>
            <a:pPr>
              <a:spcBef>
                <a:spcPct val="50000"/>
              </a:spcBef>
            </a:pPr>
            <a:r>
              <a:rPr lang="cs-CZ"/>
              <a:t>Examples of pleated filters:</a:t>
            </a:r>
          </a:p>
        </p:txBody>
      </p:sp>
      <p:pic>
        <p:nvPicPr>
          <p:cNvPr id="27651" name="Picture 2051" descr="D:\JAKUB\obrázky\škola\výuka\filtry\respirátory11.bmp"/>
          <p:cNvPicPr>
            <a:picLocks noChangeAspect="1" noChangeArrowheads="1"/>
          </p:cNvPicPr>
          <p:nvPr/>
        </p:nvPicPr>
        <p:blipFill>
          <a:blip r:embed="rId2" cstate="print"/>
          <a:srcRect/>
          <a:stretch>
            <a:fillRect/>
          </a:stretch>
        </p:blipFill>
        <p:spPr bwMode="auto">
          <a:xfrm>
            <a:off x="6324600" y="4495800"/>
            <a:ext cx="1563688" cy="2209800"/>
          </a:xfrm>
          <a:prstGeom prst="rect">
            <a:avLst/>
          </a:prstGeom>
          <a:noFill/>
          <a:ln w="9525">
            <a:noFill/>
            <a:miter lim="800000"/>
            <a:headEnd/>
            <a:tailEnd/>
          </a:ln>
        </p:spPr>
      </p:pic>
      <p:pic>
        <p:nvPicPr>
          <p:cNvPr id="27652" name="Picture 2053" descr="D:\JAKUB\obrázky\škola\výuka\filtry\cabin_air_collage.jpg"/>
          <p:cNvPicPr>
            <a:picLocks noChangeAspect="1" noChangeArrowheads="1"/>
          </p:cNvPicPr>
          <p:nvPr/>
        </p:nvPicPr>
        <p:blipFill>
          <a:blip r:embed="rId3" cstate="print"/>
          <a:srcRect/>
          <a:stretch>
            <a:fillRect/>
          </a:stretch>
        </p:blipFill>
        <p:spPr bwMode="auto">
          <a:xfrm>
            <a:off x="4521200" y="139700"/>
            <a:ext cx="4470400" cy="4203700"/>
          </a:xfrm>
          <a:prstGeom prst="rect">
            <a:avLst/>
          </a:prstGeom>
          <a:noFill/>
          <a:ln w="9525">
            <a:noFill/>
            <a:miter lim="800000"/>
            <a:headEnd/>
            <a:tailEnd/>
          </a:ln>
        </p:spPr>
      </p:pic>
      <p:pic>
        <p:nvPicPr>
          <p:cNvPr id="27653" name="Picture 2054" descr="D:\JAKUB\obrázky\škola\výuka\filtry\ty-35.gif"/>
          <p:cNvPicPr>
            <a:picLocks noChangeAspect="1" noChangeArrowheads="1"/>
          </p:cNvPicPr>
          <p:nvPr/>
        </p:nvPicPr>
        <p:blipFill>
          <a:blip r:embed="rId4" cstate="print"/>
          <a:srcRect/>
          <a:stretch>
            <a:fillRect/>
          </a:stretch>
        </p:blipFill>
        <p:spPr bwMode="auto">
          <a:xfrm>
            <a:off x="190500" y="1981200"/>
            <a:ext cx="4000500" cy="1600200"/>
          </a:xfrm>
          <a:prstGeom prst="rect">
            <a:avLst/>
          </a:prstGeom>
          <a:noFill/>
          <a:ln w="9525">
            <a:noFill/>
            <a:miter lim="800000"/>
            <a:headEnd/>
            <a:tailEnd/>
          </a:ln>
        </p:spPr>
      </p:pic>
      <p:sp>
        <p:nvSpPr>
          <p:cNvPr id="27654" name="Rectangle 2056"/>
          <p:cNvSpPr>
            <a:spLocks noChangeArrowheads="1"/>
          </p:cNvSpPr>
          <p:nvPr/>
        </p:nvSpPr>
        <p:spPr bwMode="auto">
          <a:xfrm>
            <a:off x="2809875" y="2662238"/>
            <a:ext cx="9144000" cy="0"/>
          </a:xfrm>
          <a:prstGeom prst="rect">
            <a:avLst/>
          </a:prstGeom>
          <a:noFill/>
          <a:ln w="9525">
            <a:noFill/>
            <a:miter lim="800000"/>
            <a:headEnd/>
            <a:tailEnd/>
          </a:ln>
        </p:spPr>
        <p:txBody>
          <a:bodyPr>
            <a:spAutoFit/>
          </a:bodyPr>
          <a:lstStyle/>
          <a:p>
            <a:endParaRPr lang="cs-CZ"/>
          </a:p>
        </p:txBody>
      </p:sp>
      <p:pic>
        <p:nvPicPr>
          <p:cNvPr id="27655" name="Picture 2055" descr="skládaný filtr1"/>
          <p:cNvPicPr>
            <a:picLocks noChangeAspect="1" noChangeArrowheads="1"/>
          </p:cNvPicPr>
          <p:nvPr/>
        </p:nvPicPr>
        <p:blipFill>
          <a:blip r:embed="rId5" cstate="print"/>
          <a:srcRect/>
          <a:stretch>
            <a:fillRect/>
          </a:stretch>
        </p:blipFill>
        <p:spPr bwMode="auto">
          <a:xfrm>
            <a:off x="76200" y="4394200"/>
            <a:ext cx="5486400" cy="2387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28600" y="347663"/>
            <a:ext cx="8610600" cy="6067425"/>
          </a:xfrm>
          <a:prstGeom prst="rect">
            <a:avLst/>
          </a:prstGeom>
          <a:noFill/>
          <a:ln w="9525">
            <a:noFill/>
            <a:miter lim="800000"/>
            <a:headEnd/>
            <a:tailEnd/>
          </a:ln>
        </p:spPr>
        <p:txBody>
          <a:bodyPr>
            <a:spAutoFit/>
          </a:bodyPr>
          <a:lstStyle/>
          <a:p>
            <a:pPr>
              <a:spcBef>
                <a:spcPct val="50000"/>
              </a:spcBef>
            </a:pPr>
            <a:r>
              <a:rPr lang="cs-CZ" sz="2000" b="1"/>
              <a:t>C) Pocket filters</a:t>
            </a:r>
          </a:p>
          <a:p>
            <a:pPr>
              <a:spcBef>
                <a:spcPct val="50000"/>
              </a:spcBef>
            </a:pPr>
            <a:r>
              <a:rPr lang="cs-CZ" sz="2000"/>
              <a:t>Description and examples:</a:t>
            </a:r>
          </a:p>
          <a:p>
            <a:pPr>
              <a:spcBef>
                <a:spcPct val="50000"/>
              </a:spcBef>
            </a:pPr>
            <a:r>
              <a:rPr lang="cs-CZ" sz="1800"/>
              <a:t>Principle is similar to pleated filters, only filter thickness is similar to other filter dimensions. Generally it is possible to use nearly all textile fabrics („paper properties“ are not necessary). At first are stitched or bonded each pockets and then it is embed onto the frame. Big dimension of this filter would be disadvantage.</a:t>
            </a:r>
          </a:p>
          <a:p>
            <a:pPr>
              <a:spcBef>
                <a:spcPct val="50000"/>
              </a:spcBef>
            </a:pPr>
            <a:endParaRPr lang="cs-CZ" sz="1800"/>
          </a:p>
          <a:p>
            <a:pPr>
              <a:spcBef>
                <a:spcPct val="50000"/>
              </a:spcBef>
            </a:pPr>
            <a:endParaRPr lang="cs-CZ" sz="1800"/>
          </a:p>
          <a:p>
            <a:pPr>
              <a:spcBef>
                <a:spcPct val="50000"/>
              </a:spcBef>
            </a:pPr>
            <a:endParaRPr lang="cs-CZ"/>
          </a:p>
          <a:p>
            <a:pPr>
              <a:spcBef>
                <a:spcPct val="50000"/>
              </a:spcBef>
            </a:pPr>
            <a:endParaRPr lang="cs-CZ"/>
          </a:p>
          <a:p>
            <a:pPr>
              <a:spcBef>
                <a:spcPct val="50000"/>
              </a:spcBef>
            </a:pPr>
            <a:endParaRPr lang="cs-CZ"/>
          </a:p>
          <a:p>
            <a:pPr>
              <a:spcBef>
                <a:spcPct val="50000"/>
              </a:spcBef>
            </a:pPr>
            <a:endParaRPr lang="cs-CZ"/>
          </a:p>
          <a:p>
            <a:pPr>
              <a:spcBef>
                <a:spcPct val="50000"/>
              </a:spcBef>
            </a:pPr>
            <a:r>
              <a:rPr lang="cs-CZ" sz="2000"/>
              <a:t>End use:</a:t>
            </a:r>
            <a:r>
              <a:rPr lang="cs-CZ"/>
              <a:t> </a:t>
            </a:r>
          </a:p>
          <a:p>
            <a:pPr>
              <a:spcBef>
                <a:spcPct val="50000"/>
              </a:spcBef>
            </a:pPr>
            <a:r>
              <a:rPr lang="cs-CZ" sz="1800"/>
              <a:t>Pre-filters for pleated HEPA filters or final filters for less superior industrial applications.</a:t>
            </a:r>
          </a:p>
        </p:txBody>
      </p:sp>
      <p:grpSp>
        <p:nvGrpSpPr>
          <p:cNvPr id="28675" name="Group 18"/>
          <p:cNvGrpSpPr>
            <a:grpSpLocks/>
          </p:cNvGrpSpPr>
          <p:nvPr/>
        </p:nvGrpSpPr>
        <p:grpSpPr bwMode="auto">
          <a:xfrm>
            <a:off x="381000" y="2667000"/>
            <a:ext cx="4419600" cy="2819400"/>
            <a:chOff x="240" y="1728"/>
            <a:chExt cx="2784" cy="1776"/>
          </a:xfrm>
        </p:grpSpPr>
        <p:sp>
          <p:nvSpPr>
            <p:cNvPr id="28677" name="AutoShape 17"/>
            <p:cNvSpPr>
              <a:spLocks noChangeArrowheads="1"/>
            </p:cNvSpPr>
            <p:nvPr/>
          </p:nvSpPr>
          <p:spPr bwMode="auto">
            <a:xfrm>
              <a:off x="240" y="1728"/>
              <a:ext cx="2784" cy="1776"/>
            </a:xfrm>
            <a:prstGeom prst="roundRect">
              <a:avLst>
                <a:gd name="adj" fmla="val 16667"/>
              </a:avLst>
            </a:prstGeom>
            <a:solidFill>
              <a:schemeClr val="bg1"/>
            </a:solidFill>
            <a:ln w="9525">
              <a:solidFill>
                <a:schemeClr val="tx1"/>
              </a:solidFill>
              <a:round/>
              <a:headEnd/>
              <a:tailEnd/>
            </a:ln>
          </p:spPr>
          <p:txBody>
            <a:bodyPr wrap="none" anchor="ctr"/>
            <a:lstStyle/>
            <a:p>
              <a:endParaRPr lang="cs-CZ"/>
            </a:p>
          </p:txBody>
        </p:sp>
        <p:grpSp>
          <p:nvGrpSpPr>
            <p:cNvPr id="28678" name="Group 13"/>
            <p:cNvGrpSpPr>
              <a:grpSpLocks/>
            </p:cNvGrpSpPr>
            <p:nvPr/>
          </p:nvGrpSpPr>
          <p:grpSpPr bwMode="auto">
            <a:xfrm>
              <a:off x="288" y="1872"/>
              <a:ext cx="2640" cy="1488"/>
              <a:chOff x="480" y="1872"/>
              <a:chExt cx="2640" cy="1488"/>
            </a:xfrm>
          </p:grpSpPr>
          <p:pic>
            <p:nvPicPr>
              <p:cNvPr id="28679" name="Picture 9" descr="D:\JAKUB\obrázky\škola\výuka\filtry\bag filter.gif"/>
              <p:cNvPicPr>
                <a:picLocks noChangeAspect="1" noChangeArrowheads="1"/>
              </p:cNvPicPr>
              <p:nvPr/>
            </p:nvPicPr>
            <p:blipFill>
              <a:blip r:embed="rId2" cstate="print"/>
              <a:srcRect/>
              <a:stretch>
                <a:fillRect/>
              </a:stretch>
            </p:blipFill>
            <p:spPr bwMode="auto">
              <a:xfrm>
                <a:off x="480" y="2100"/>
                <a:ext cx="2304" cy="1260"/>
              </a:xfrm>
              <a:prstGeom prst="rect">
                <a:avLst/>
              </a:prstGeom>
              <a:noFill/>
              <a:ln w="9525">
                <a:noFill/>
                <a:miter lim="800000"/>
                <a:headEnd/>
                <a:tailEnd/>
              </a:ln>
            </p:spPr>
          </p:pic>
          <p:sp>
            <p:nvSpPr>
              <p:cNvPr id="28680" name="AutoShape 10"/>
              <p:cNvSpPr>
                <a:spLocks/>
              </p:cNvSpPr>
              <p:nvPr/>
            </p:nvSpPr>
            <p:spPr bwMode="auto">
              <a:xfrm>
                <a:off x="1122" y="1872"/>
                <a:ext cx="654" cy="288"/>
              </a:xfrm>
              <a:prstGeom prst="callout2">
                <a:avLst>
                  <a:gd name="adj1" fmla="val 25000"/>
                  <a:gd name="adj2" fmla="val -7338"/>
                  <a:gd name="adj3" fmla="val 25000"/>
                  <a:gd name="adj4" fmla="val -33333"/>
                  <a:gd name="adj5" fmla="val 280903"/>
                  <a:gd name="adj6" fmla="val -60398"/>
                </a:avLst>
              </a:prstGeom>
              <a:noFill/>
              <a:ln w="9525">
                <a:solidFill>
                  <a:srgbClr val="FF9900"/>
                </a:solidFill>
                <a:miter lim="800000"/>
                <a:headEnd/>
                <a:tailEnd/>
              </a:ln>
            </p:spPr>
            <p:txBody>
              <a:bodyPr lIns="0" tIns="0" rIns="0" bIns="0"/>
              <a:lstStyle/>
              <a:p>
                <a:pPr algn="ctr" eaLnBrk="0" hangingPunct="0"/>
                <a:r>
                  <a:rPr lang="cs-CZ" sz="1600">
                    <a:solidFill>
                      <a:srgbClr val="000000"/>
                    </a:solidFill>
                  </a:rPr>
                  <a:t>Polluted air</a:t>
                </a:r>
              </a:p>
            </p:txBody>
          </p:sp>
          <p:sp>
            <p:nvSpPr>
              <p:cNvPr id="28681" name="AutoShape 11"/>
              <p:cNvSpPr>
                <a:spLocks/>
              </p:cNvSpPr>
              <p:nvPr/>
            </p:nvSpPr>
            <p:spPr bwMode="auto">
              <a:xfrm>
                <a:off x="2688" y="2160"/>
                <a:ext cx="432" cy="289"/>
              </a:xfrm>
              <a:prstGeom prst="callout2">
                <a:avLst>
                  <a:gd name="adj1" fmla="val 24912"/>
                  <a:gd name="adj2" fmla="val -11111"/>
                  <a:gd name="adj3" fmla="val 24912"/>
                  <a:gd name="adj4" fmla="val -36343"/>
                  <a:gd name="adj5" fmla="val 188583"/>
                  <a:gd name="adj6" fmla="val -62269"/>
                </a:avLst>
              </a:prstGeom>
              <a:noFill/>
              <a:ln w="9525">
                <a:solidFill>
                  <a:srgbClr val="FF9900"/>
                </a:solidFill>
                <a:miter lim="800000"/>
                <a:headEnd/>
                <a:tailEnd/>
              </a:ln>
            </p:spPr>
            <p:txBody>
              <a:bodyPr lIns="0" tIns="0" rIns="0" bIns="0"/>
              <a:lstStyle/>
              <a:p>
                <a:pPr algn="ctr" eaLnBrk="0" hangingPunct="0"/>
                <a:r>
                  <a:rPr lang="cs-CZ" sz="1600">
                    <a:solidFill>
                      <a:srgbClr val="000000"/>
                    </a:solidFill>
                  </a:rPr>
                  <a:t>Clean air</a:t>
                </a:r>
              </a:p>
            </p:txBody>
          </p:sp>
          <p:sp>
            <p:nvSpPr>
              <p:cNvPr id="28682" name="AutoShape 12"/>
              <p:cNvSpPr>
                <a:spLocks/>
              </p:cNvSpPr>
              <p:nvPr/>
            </p:nvSpPr>
            <p:spPr bwMode="auto">
              <a:xfrm>
                <a:off x="2352" y="1872"/>
                <a:ext cx="384" cy="289"/>
              </a:xfrm>
              <a:prstGeom prst="callout2">
                <a:avLst>
                  <a:gd name="adj1" fmla="val 24912"/>
                  <a:gd name="adj2" fmla="val -12500"/>
                  <a:gd name="adj3" fmla="val 24912"/>
                  <a:gd name="adj4" fmla="val -111981"/>
                  <a:gd name="adj5" fmla="val 274394"/>
                  <a:gd name="adj6" fmla="val -214843"/>
                </a:avLst>
              </a:prstGeom>
              <a:noFill/>
              <a:ln w="9525">
                <a:solidFill>
                  <a:srgbClr val="FF9900"/>
                </a:solidFill>
                <a:miter lim="800000"/>
                <a:headEnd/>
                <a:tailEnd/>
              </a:ln>
            </p:spPr>
            <p:txBody>
              <a:bodyPr lIns="0" tIns="0" rIns="0" bIns="0"/>
              <a:lstStyle/>
              <a:p>
                <a:pPr algn="ctr" eaLnBrk="0" hangingPunct="0"/>
                <a:r>
                  <a:rPr lang="cs-CZ" sz="1600">
                    <a:solidFill>
                      <a:srgbClr val="000000"/>
                    </a:solidFill>
                  </a:rPr>
                  <a:t>Filter</a:t>
                </a:r>
              </a:p>
            </p:txBody>
          </p:sp>
        </p:grpSp>
      </p:grpSp>
      <p:pic>
        <p:nvPicPr>
          <p:cNvPr id="28676" name="Picture 16" descr="D:\JAKUB\obrázky\škola\výuka\filtry\bag filter1.gif"/>
          <p:cNvPicPr>
            <a:picLocks noChangeAspect="1" noChangeArrowheads="1"/>
          </p:cNvPicPr>
          <p:nvPr/>
        </p:nvPicPr>
        <p:blipFill>
          <a:blip r:embed="rId3" cstate="print"/>
          <a:srcRect/>
          <a:stretch>
            <a:fillRect/>
          </a:stretch>
        </p:blipFill>
        <p:spPr bwMode="auto">
          <a:xfrm>
            <a:off x="5257800" y="2819400"/>
            <a:ext cx="3048000" cy="295751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1066"/>
          <p:cNvSpPr>
            <a:spLocks noChangeArrowheads="1"/>
          </p:cNvSpPr>
          <p:nvPr/>
        </p:nvSpPr>
        <p:spPr bwMode="auto">
          <a:xfrm>
            <a:off x="457200" y="2286000"/>
            <a:ext cx="8001000" cy="3352800"/>
          </a:xfrm>
          <a:prstGeom prst="roundRect">
            <a:avLst>
              <a:gd name="adj" fmla="val 16667"/>
            </a:avLst>
          </a:prstGeom>
          <a:solidFill>
            <a:schemeClr val="bg1"/>
          </a:solidFill>
          <a:ln w="9525">
            <a:solidFill>
              <a:schemeClr val="tx1"/>
            </a:solidFill>
            <a:round/>
            <a:headEnd/>
            <a:tailEnd/>
          </a:ln>
        </p:spPr>
        <p:txBody>
          <a:bodyPr wrap="none" anchor="ctr"/>
          <a:lstStyle/>
          <a:p>
            <a:endParaRPr lang="cs-CZ"/>
          </a:p>
        </p:txBody>
      </p:sp>
      <p:sp>
        <p:nvSpPr>
          <p:cNvPr id="29699" name="Text Box 1026"/>
          <p:cNvSpPr txBox="1">
            <a:spLocks noChangeArrowheads="1"/>
          </p:cNvSpPr>
          <p:nvPr/>
        </p:nvSpPr>
        <p:spPr bwMode="auto">
          <a:xfrm>
            <a:off x="457200" y="381000"/>
            <a:ext cx="8305800" cy="6400800"/>
          </a:xfrm>
          <a:prstGeom prst="rect">
            <a:avLst/>
          </a:prstGeom>
          <a:noFill/>
          <a:ln w="9525">
            <a:noFill/>
            <a:miter lim="800000"/>
            <a:headEnd/>
            <a:tailEnd/>
          </a:ln>
        </p:spPr>
        <p:txBody>
          <a:bodyPr>
            <a:spAutoFit/>
          </a:bodyPr>
          <a:lstStyle/>
          <a:p>
            <a:pPr>
              <a:spcBef>
                <a:spcPct val="50000"/>
              </a:spcBef>
            </a:pPr>
            <a:r>
              <a:rPr lang="cs-CZ" sz="2000" b="1"/>
              <a:t>D) Cartridge filters</a:t>
            </a:r>
          </a:p>
          <a:p>
            <a:pPr>
              <a:spcBef>
                <a:spcPct val="50000"/>
              </a:spcBef>
            </a:pPr>
            <a:r>
              <a:rPr lang="cs-CZ" sz="2000"/>
              <a:t>Description and examples:</a:t>
            </a:r>
          </a:p>
          <a:p>
            <a:pPr>
              <a:spcBef>
                <a:spcPct val="50000"/>
              </a:spcBef>
            </a:pPr>
            <a:r>
              <a:rPr lang="cs-CZ" sz="1800"/>
              <a:t>Flat (bulky) filter or pleated filter is wrapped around the perfored tube. The advantage is smaler dimension of filter with regard to acting surface. </a:t>
            </a:r>
          </a:p>
          <a:p>
            <a:pPr>
              <a:spcBef>
                <a:spcPct val="50000"/>
              </a:spcBef>
            </a:pPr>
            <a:endParaRPr lang="cs-CZ" sz="1800"/>
          </a:p>
          <a:p>
            <a:pPr>
              <a:spcBef>
                <a:spcPct val="50000"/>
              </a:spcBef>
            </a:pPr>
            <a:endParaRPr lang="cs-CZ" sz="1800"/>
          </a:p>
          <a:p>
            <a:pPr>
              <a:spcBef>
                <a:spcPct val="50000"/>
              </a:spcBef>
            </a:pPr>
            <a:endParaRPr lang="cs-CZ" sz="1800"/>
          </a:p>
          <a:p>
            <a:pPr>
              <a:spcBef>
                <a:spcPct val="50000"/>
              </a:spcBef>
            </a:pPr>
            <a:endParaRPr lang="cs-CZ" sz="1800"/>
          </a:p>
          <a:p>
            <a:pPr>
              <a:spcBef>
                <a:spcPct val="50000"/>
              </a:spcBef>
            </a:pPr>
            <a:endParaRPr lang="cs-CZ" sz="1800"/>
          </a:p>
          <a:p>
            <a:pPr>
              <a:spcBef>
                <a:spcPct val="50000"/>
              </a:spcBef>
            </a:pPr>
            <a:endParaRPr lang="cs-CZ" sz="1800"/>
          </a:p>
          <a:p>
            <a:pPr>
              <a:spcBef>
                <a:spcPct val="50000"/>
              </a:spcBef>
            </a:pPr>
            <a:endParaRPr lang="cs-CZ" sz="1800"/>
          </a:p>
          <a:p>
            <a:pPr>
              <a:spcBef>
                <a:spcPct val="50000"/>
              </a:spcBef>
            </a:pPr>
            <a:endParaRPr lang="cs-CZ" sz="1800"/>
          </a:p>
          <a:p>
            <a:pPr>
              <a:spcBef>
                <a:spcPct val="50000"/>
              </a:spcBef>
            </a:pPr>
            <a:endParaRPr lang="cs-CZ" sz="1800"/>
          </a:p>
          <a:p>
            <a:pPr>
              <a:spcBef>
                <a:spcPct val="50000"/>
              </a:spcBef>
            </a:pPr>
            <a:r>
              <a:rPr lang="cs-CZ" sz="2000"/>
              <a:t>End use: </a:t>
            </a:r>
          </a:p>
          <a:p>
            <a:pPr>
              <a:spcBef>
                <a:spcPct val="50000"/>
              </a:spcBef>
            </a:pPr>
            <a:r>
              <a:rPr lang="cs-CZ" sz="1800"/>
              <a:t>Most of filters inside the car, industrial applications etc... Very ofter used for liquid filtration. </a:t>
            </a:r>
            <a:endParaRPr lang="cs-CZ"/>
          </a:p>
        </p:txBody>
      </p:sp>
      <p:sp>
        <p:nvSpPr>
          <p:cNvPr id="29700" name="AutoShape 1057"/>
          <p:cNvSpPr>
            <a:spLocks noChangeAspect="1"/>
          </p:cNvSpPr>
          <p:nvPr/>
        </p:nvSpPr>
        <p:spPr bwMode="auto">
          <a:xfrm flipH="1">
            <a:off x="846138" y="5087938"/>
            <a:ext cx="1266825" cy="579437"/>
          </a:xfrm>
          <a:prstGeom prst="callout2">
            <a:avLst>
              <a:gd name="adj1" fmla="val 21884"/>
              <a:gd name="adj2" fmla="val -6681"/>
              <a:gd name="adj3" fmla="val 21884"/>
              <a:gd name="adj4" fmla="val -21005"/>
              <a:gd name="adj5" fmla="val -2736"/>
              <a:gd name="adj6" fmla="val -57722"/>
            </a:avLst>
          </a:prstGeom>
          <a:noFill/>
          <a:ln w="9525">
            <a:solidFill>
              <a:srgbClr val="FF9900"/>
            </a:solidFill>
            <a:miter lim="800000"/>
            <a:headEnd/>
            <a:tailEnd/>
          </a:ln>
        </p:spPr>
        <p:txBody>
          <a:bodyPr lIns="0" tIns="0" rIns="0" bIns="0"/>
          <a:lstStyle/>
          <a:p>
            <a:pPr eaLnBrk="0" hangingPunct="0"/>
            <a:r>
              <a:rPr lang="cs-CZ" sz="1600"/>
              <a:t>Container</a:t>
            </a:r>
          </a:p>
        </p:txBody>
      </p:sp>
      <p:grpSp>
        <p:nvGrpSpPr>
          <p:cNvPr id="29701" name="Group 1065"/>
          <p:cNvGrpSpPr>
            <a:grpSpLocks/>
          </p:cNvGrpSpPr>
          <p:nvPr/>
        </p:nvGrpSpPr>
        <p:grpSpPr bwMode="auto">
          <a:xfrm>
            <a:off x="762000" y="2368550"/>
            <a:ext cx="7696200" cy="2913063"/>
            <a:chOff x="480" y="1492"/>
            <a:chExt cx="4848" cy="1835"/>
          </a:xfrm>
        </p:grpSpPr>
        <p:sp>
          <p:nvSpPr>
            <p:cNvPr id="29702" name="Oval 1034"/>
            <p:cNvSpPr>
              <a:spLocks noChangeAspect="1" noChangeArrowheads="1"/>
            </p:cNvSpPr>
            <p:nvPr/>
          </p:nvSpPr>
          <p:spPr bwMode="auto">
            <a:xfrm flipH="1">
              <a:off x="3276" y="1924"/>
              <a:ext cx="449" cy="454"/>
            </a:xfrm>
            <a:prstGeom prst="ellipse">
              <a:avLst/>
            </a:prstGeom>
            <a:solidFill>
              <a:srgbClr val="99CCFF"/>
            </a:solidFill>
            <a:ln w="25400">
              <a:solidFill>
                <a:srgbClr val="000080"/>
              </a:solidFill>
              <a:round/>
              <a:headEnd/>
              <a:tailEnd/>
            </a:ln>
          </p:spPr>
          <p:txBody>
            <a:bodyPr/>
            <a:lstStyle/>
            <a:p>
              <a:endParaRPr lang="cs-CZ"/>
            </a:p>
          </p:txBody>
        </p:sp>
        <p:sp>
          <p:nvSpPr>
            <p:cNvPr id="29703" name="Oval 1035"/>
            <p:cNvSpPr>
              <a:spLocks noChangeAspect="1" noChangeArrowheads="1"/>
            </p:cNvSpPr>
            <p:nvPr/>
          </p:nvSpPr>
          <p:spPr bwMode="auto">
            <a:xfrm flipH="1">
              <a:off x="3426" y="2076"/>
              <a:ext cx="148" cy="150"/>
            </a:xfrm>
            <a:prstGeom prst="ellipse">
              <a:avLst/>
            </a:prstGeom>
            <a:solidFill>
              <a:srgbClr val="FFFFFF"/>
            </a:solidFill>
            <a:ln w="25400">
              <a:solidFill>
                <a:srgbClr val="000080"/>
              </a:solidFill>
              <a:round/>
              <a:headEnd/>
              <a:tailEnd/>
            </a:ln>
          </p:spPr>
          <p:txBody>
            <a:bodyPr/>
            <a:lstStyle/>
            <a:p>
              <a:endParaRPr lang="cs-CZ"/>
            </a:p>
          </p:txBody>
        </p:sp>
        <p:sp>
          <p:nvSpPr>
            <p:cNvPr id="29704" name="Text Box 1036"/>
            <p:cNvSpPr txBox="1">
              <a:spLocks noChangeAspect="1" noChangeArrowheads="1"/>
            </p:cNvSpPr>
            <p:nvPr/>
          </p:nvSpPr>
          <p:spPr bwMode="auto">
            <a:xfrm>
              <a:off x="3098" y="1492"/>
              <a:ext cx="1381" cy="201"/>
            </a:xfrm>
            <a:prstGeom prst="rect">
              <a:avLst/>
            </a:prstGeom>
            <a:noFill/>
            <a:ln w="9525">
              <a:noFill/>
              <a:miter lim="800000"/>
              <a:headEnd/>
              <a:tailEnd/>
            </a:ln>
          </p:spPr>
          <p:txBody>
            <a:bodyPr lIns="0" tIns="0" rIns="0" bIns="0"/>
            <a:lstStyle/>
            <a:p>
              <a:pPr algn="ctr" eaLnBrk="0" hangingPunct="0"/>
              <a:r>
                <a:rPr lang="cs-CZ" sz="1600"/>
                <a:t>Variants of cartridge filter cross-section</a:t>
              </a:r>
            </a:p>
          </p:txBody>
        </p:sp>
        <p:sp>
          <p:nvSpPr>
            <p:cNvPr id="29705" name="Oval 1037"/>
            <p:cNvSpPr>
              <a:spLocks noChangeAspect="1" noChangeArrowheads="1"/>
            </p:cNvSpPr>
            <p:nvPr/>
          </p:nvSpPr>
          <p:spPr bwMode="auto">
            <a:xfrm flipH="1">
              <a:off x="4645" y="1924"/>
              <a:ext cx="450" cy="454"/>
            </a:xfrm>
            <a:prstGeom prst="ellipse">
              <a:avLst/>
            </a:prstGeom>
            <a:noFill/>
            <a:ln w="6350">
              <a:solidFill>
                <a:srgbClr val="000000"/>
              </a:solidFill>
              <a:round/>
              <a:headEnd/>
              <a:tailEnd/>
            </a:ln>
          </p:spPr>
          <p:txBody>
            <a:bodyPr/>
            <a:lstStyle/>
            <a:p>
              <a:endParaRPr lang="cs-CZ"/>
            </a:p>
          </p:txBody>
        </p:sp>
        <p:sp>
          <p:nvSpPr>
            <p:cNvPr id="29706" name="Oval 1038"/>
            <p:cNvSpPr>
              <a:spLocks noChangeAspect="1" noChangeArrowheads="1"/>
            </p:cNvSpPr>
            <p:nvPr/>
          </p:nvSpPr>
          <p:spPr bwMode="auto">
            <a:xfrm flipH="1">
              <a:off x="4795" y="2076"/>
              <a:ext cx="150" cy="150"/>
            </a:xfrm>
            <a:prstGeom prst="ellipse">
              <a:avLst/>
            </a:prstGeom>
            <a:solidFill>
              <a:srgbClr val="FFFFFF"/>
            </a:solidFill>
            <a:ln w="19050">
              <a:solidFill>
                <a:srgbClr val="000080"/>
              </a:solidFill>
              <a:round/>
              <a:headEnd/>
              <a:tailEnd/>
            </a:ln>
          </p:spPr>
          <p:txBody>
            <a:bodyPr/>
            <a:lstStyle/>
            <a:p>
              <a:endParaRPr lang="cs-CZ"/>
            </a:p>
          </p:txBody>
        </p:sp>
        <p:sp>
          <p:nvSpPr>
            <p:cNvPr id="29707" name="Freeform 1039"/>
            <p:cNvSpPr>
              <a:spLocks noChangeAspect="1"/>
            </p:cNvSpPr>
            <p:nvPr/>
          </p:nvSpPr>
          <p:spPr bwMode="auto">
            <a:xfrm>
              <a:off x="4660" y="1936"/>
              <a:ext cx="432" cy="412"/>
            </a:xfrm>
            <a:custGeom>
              <a:avLst/>
              <a:gdLst>
                <a:gd name="T0" fmla="*/ 124 w 667"/>
                <a:gd name="T1" fmla="*/ 412 h 615"/>
                <a:gd name="T2" fmla="*/ 214 w 667"/>
                <a:gd name="T3" fmla="*/ 299 h 615"/>
                <a:gd name="T4" fmla="*/ 291 w 667"/>
                <a:gd name="T5" fmla="*/ 412 h 615"/>
                <a:gd name="T6" fmla="*/ 267 w 667"/>
                <a:gd name="T7" fmla="*/ 283 h 615"/>
                <a:gd name="T8" fmla="*/ 398 w 667"/>
                <a:gd name="T9" fmla="*/ 316 h 615"/>
                <a:gd name="T10" fmla="*/ 296 w 667"/>
                <a:gd name="T11" fmla="*/ 243 h 615"/>
                <a:gd name="T12" fmla="*/ 432 w 667"/>
                <a:gd name="T13" fmla="*/ 213 h 615"/>
                <a:gd name="T14" fmla="*/ 294 w 667"/>
                <a:gd name="T15" fmla="*/ 191 h 615"/>
                <a:gd name="T16" fmla="*/ 383 w 667"/>
                <a:gd name="T17" fmla="*/ 98 h 615"/>
                <a:gd name="T18" fmla="*/ 269 w 667"/>
                <a:gd name="T19" fmla="*/ 141 h 615"/>
                <a:gd name="T20" fmla="*/ 289 w 667"/>
                <a:gd name="T21" fmla="*/ 15 h 615"/>
                <a:gd name="T22" fmla="*/ 228 w 667"/>
                <a:gd name="T23" fmla="*/ 123 h 615"/>
                <a:gd name="T24" fmla="*/ 175 w 667"/>
                <a:gd name="T25" fmla="*/ 0 h 615"/>
                <a:gd name="T26" fmla="*/ 172 w 667"/>
                <a:gd name="T27" fmla="*/ 135 h 615"/>
                <a:gd name="T28" fmla="*/ 73 w 667"/>
                <a:gd name="T29" fmla="*/ 60 h 615"/>
                <a:gd name="T30" fmla="*/ 141 w 667"/>
                <a:gd name="T31" fmla="*/ 168 h 615"/>
                <a:gd name="T32" fmla="*/ 0 w 667"/>
                <a:gd name="T33" fmla="*/ 151 h 615"/>
                <a:gd name="T34" fmla="*/ 129 w 667"/>
                <a:gd name="T35" fmla="*/ 226 h 615"/>
                <a:gd name="T36" fmla="*/ 22 w 667"/>
                <a:gd name="T37" fmla="*/ 299 h 615"/>
                <a:gd name="T38" fmla="*/ 150 w 667"/>
                <a:gd name="T39" fmla="*/ 279 h 615"/>
                <a:gd name="T40" fmla="*/ 124 w 667"/>
                <a:gd name="T41" fmla="*/ 412 h 6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7"/>
                <a:gd name="T64" fmla="*/ 0 h 615"/>
                <a:gd name="T65" fmla="*/ 667 w 667"/>
                <a:gd name="T66" fmla="*/ 615 h 6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7" h="615">
                  <a:moveTo>
                    <a:pt x="191" y="615"/>
                  </a:moveTo>
                  <a:lnTo>
                    <a:pt x="330" y="446"/>
                  </a:lnTo>
                  <a:lnTo>
                    <a:pt x="450" y="615"/>
                  </a:lnTo>
                  <a:lnTo>
                    <a:pt x="412" y="423"/>
                  </a:lnTo>
                  <a:lnTo>
                    <a:pt x="615" y="472"/>
                  </a:lnTo>
                  <a:lnTo>
                    <a:pt x="457" y="363"/>
                  </a:lnTo>
                  <a:lnTo>
                    <a:pt x="667" y="318"/>
                  </a:lnTo>
                  <a:lnTo>
                    <a:pt x="454" y="285"/>
                  </a:lnTo>
                  <a:lnTo>
                    <a:pt x="592" y="146"/>
                  </a:lnTo>
                  <a:lnTo>
                    <a:pt x="416" y="210"/>
                  </a:lnTo>
                  <a:lnTo>
                    <a:pt x="446" y="22"/>
                  </a:lnTo>
                  <a:lnTo>
                    <a:pt x="352" y="183"/>
                  </a:lnTo>
                  <a:lnTo>
                    <a:pt x="270" y="0"/>
                  </a:lnTo>
                  <a:lnTo>
                    <a:pt x="266" y="202"/>
                  </a:lnTo>
                  <a:lnTo>
                    <a:pt x="112" y="90"/>
                  </a:lnTo>
                  <a:lnTo>
                    <a:pt x="217" y="251"/>
                  </a:lnTo>
                  <a:lnTo>
                    <a:pt x="0" y="225"/>
                  </a:lnTo>
                  <a:lnTo>
                    <a:pt x="199" y="337"/>
                  </a:lnTo>
                  <a:lnTo>
                    <a:pt x="34" y="446"/>
                  </a:lnTo>
                  <a:lnTo>
                    <a:pt x="232" y="416"/>
                  </a:lnTo>
                  <a:lnTo>
                    <a:pt x="191" y="615"/>
                  </a:lnTo>
                  <a:close/>
                </a:path>
              </a:pathLst>
            </a:custGeom>
            <a:noFill/>
            <a:ln w="19050">
              <a:solidFill>
                <a:srgbClr val="000080"/>
              </a:solidFill>
              <a:round/>
              <a:headEnd/>
              <a:tailEnd/>
            </a:ln>
          </p:spPr>
          <p:txBody>
            <a:bodyPr/>
            <a:lstStyle/>
            <a:p>
              <a:endParaRPr lang="cs-CZ"/>
            </a:p>
          </p:txBody>
        </p:sp>
        <p:sp>
          <p:nvSpPr>
            <p:cNvPr id="29708" name="Text Box 1040"/>
            <p:cNvSpPr txBox="1">
              <a:spLocks noChangeAspect="1" noChangeArrowheads="1"/>
            </p:cNvSpPr>
            <p:nvPr/>
          </p:nvSpPr>
          <p:spPr bwMode="auto">
            <a:xfrm>
              <a:off x="3098" y="2513"/>
              <a:ext cx="956" cy="311"/>
            </a:xfrm>
            <a:prstGeom prst="rect">
              <a:avLst/>
            </a:prstGeom>
            <a:noFill/>
            <a:ln w="9525">
              <a:noFill/>
              <a:miter lim="800000"/>
              <a:headEnd/>
              <a:tailEnd/>
            </a:ln>
          </p:spPr>
          <p:txBody>
            <a:bodyPr lIns="0" tIns="0" rIns="0" bIns="0"/>
            <a:lstStyle/>
            <a:p>
              <a:pPr algn="ctr" eaLnBrk="0" hangingPunct="0"/>
              <a:r>
                <a:rPr lang="cs-CZ" sz="1600"/>
                <a:t>Flat (bulky) filter</a:t>
              </a:r>
            </a:p>
          </p:txBody>
        </p:sp>
        <p:sp>
          <p:nvSpPr>
            <p:cNvPr id="29709" name="Text Box 1041"/>
            <p:cNvSpPr txBox="1">
              <a:spLocks noChangeAspect="1" noChangeArrowheads="1"/>
            </p:cNvSpPr>
            <p:nvPr/>
          </p:nvSpPr>
          <p:spPr bwMode="auto">
            <a:xfrm>
              <a:off x="4479" y="2513"/>
              <a:ext cx="849" cy="311"/>
            </a:xfrm>
            <a:prstGeom prst="rect">
              <a:avLst/>
            </a:prstGeom>
            <a:noFill/>
            <a:ln w="9525">
              <a:noFill/>
              <a:miter lim="800000"/>
              <a:headEnd/>
              <a:tailEnd/>
            </a:ln>
          </p:spPr>
          <p:txBody>
            <a:bodyPr lIns="0" tIns="0" rIns="0" bIns="0"/>
            <a:lstStyle/>
            <a:p>
              <a:pPr eaLnBrk="0" hangingPunct="0"/>
              <a:r>
                <a:rPr lang="cs-CZ" sz="1600"/>
                <a:t>Pleated filter</a:t>
              </a:r>
            </a:p>
          </p:txBody>
        </p:sp>
        <p:grpSp>
          <p:nvGrpSpPr>
            <p:cNvPr id="29710" name="Group 1064"/>
            <p:cNvGrpSpPr>
              <a:grpSpLocks/>
            </p:cNvGrpSpPr>
            <p:nvPr/>
          </p:nvGrpSpPr>
          <p:grpSpPr bwMode="auto">
            <a:xfrm>
              <a:off x="1331" y="1603"/>
              <a:ext cx="1168" cy="1724"/>
              <a:chOff x="1331" y="1603"/>
              <a:chExt cx="1168" cy="1724"/>
            </a:xfrm>
          </p:grpSpPr>
          <p:sp>
            <p:nvSpPr>
              <p:cNvPr id="29715" name="AutoShape 1043"/>
              <p:cNvSpPr>
                <a:spLocks noChangeAspect="1" noChangeArrowheads="1"/>
              </p:cNvSpPr>
              <p:nvPr/>
            </p:nvSpPr>
            <p:spPr bwMode="auto">
              <a:xfrm>
                <a:off x="1798" y="2123"/>
                <a:ext cx="701" cy="1204"/>
              </a:xfrm>
              <a:prstGeom prst="roundRect">
                <a:avLst>
                  <a:gd name="adj" fmla="val 16667"/>
                </a:avLst>
              </a:prstGeom>
              <a:solidFill>
                <a:srgbClr val="FFFFFF"/>
              </a:solidFill>
              <a:ln w="12700">
                <a:solidFill>
                  <a:srgbClr val="000000"/>
                </a:solidFill>
                <a:round/>
                <a:headEnd/>
                <a:tailEnd/>
              </a:ln>
            </p:spPr>
            <p:txBody>
              <a:bodyPr/>
              <a:lstStyle/>
              <a:p>
                <a:endParaRPr lang="cs-CZ"/>
              </a:p>
            </p:txBody>
          </p:sp>
          <p:sp>
            <p:nvSpPr>
              <p:cNvPr id="29716" name="AutoShape 1044"/>
              <p:cNvSpPr>
                <a:spLocks noChangeAspect="1" noChangeArrowheads="1"/>
              </p:cNvSpPr>
              <p:nvPr/>
            </p:nvSpPr>
            <p:spPr bwMode="auto">
              <a:xfrm>
                <a:off x="1331" y="2123"/>
                <a:ext cx="221" cy="154"/>
              </a:xfrm>
              <a:prstGeom prst="rightArrow">
                <a:avLst>
                  <a:gd name="adj1" fmla="val 50000"/>
                  <a:gd name="adj2" fmla="val 35877"/>
                </a:avLst>
              </a:prstGeom>
              <a:solidFill>
                <a:srgbClr val="CC9900"/>
              </a:solidFill>
              <a:ln w="25400">
                <a:solidFill>
                  <a:srgbClr val="CC9900"/>
                </a:solidFill>
                <a:miter lim="800000"/>
                <a:headEnd/>
                <a:tailEnd/>
              </a:ln>
            </p:spPr>
            <p:txBody>
              <a:bodyPr/>
              <a:lstStyle/>
              <a:p>
                <a:endParaRPr lang="cs-CZ"/>
              </a:p>
            </p:txBody>
          </p:sp>
          <p:grpSp>
            <p:nvGrpSpPr>
              <p:cNvPr id="29717" name="Group 1045"/>
              <p:cNvGrpSpPr>
                <a:grpSpLocks noChangeAspect="1"/>
              </p:cNvGrpSpPr>
              <p:nvPr/>
            </p:nvGrpSpPr>
            <p:grpSpPr bwMode="auto">
              <a:xfrm>
                <a:off x="1925" y="1603"/>
                <a:ext cx="442" cy="1618"/>
                <a:chOff x="4991" y="2239"/>
                <a:chExt cx="749" cy="2661"/>
              </a:xfrm>
            </p:grpSpPr>
            <p:sp>
              <p:nvSpPr>
                <p:cNvPr id="29722" name="Rectangle 1046"/>
                <p:cNvSpPr>
                  <a:spLocks noChangeAspect="1" noChangeArrowheads="1"/>
                </p:cNvSpPr>
                <p:nvPr/>
              </p:nvSpPr>
              <p:spPr bwMode="auto">
                <a:xfrm rot="16200000" flipH="1">
                  <a:off x="4479" y="3638"/>
                  <a:ext cx="1774" cy="749"/>
                </a:xfrm>
                <a:prstGeom prst="rect">
                  <a:avLst/>
                </a:prstGeom>
                <a:solidFill>
                  <a:srgbClr val="99CCFF"/>
                </a:solidFill>
                <a:ln w="25400">
                  <a:solidFill>
                    <a:srgbClr val="000080"/>
                  </a:solidFill>
                  <a:miter lim="800000"/>
                  <a:headEnd/>
                  <a:tailEnd/>
                </a:ln>
              </p:spPr>
              <p:txBody>
                <a:bodyPr/>
                <a:lstStyle/>
                <a:p>
                  <a:endParaRPr lang="cs-CZ"/>
                </a:p>
              </p:txBody>
            </p:sp>
            <p:sp>
              <p:nvSpPr>
                <p:cNvPr id="29723" name="Rectangle 1047"/>
                <p:cNvSpPr>
                  <a:spLocks noChangeAspect="1" noChangeArrowheads="1"/>
                </p:cNvSpPr>
                <p:nvPr/>
              </p:nvSpPr>
              <p:spPr bwMode="auto">
                <a:xfrm rot="16200000" flipH="1">
                  <a:off x="4287" y="3698"/>
                  <a:ext cx="2155" cy="250"/>
                </a:xfrm>
                <a:prstGeom prst="rect">
                  <a:avLst/>
                </a:prstGeom>
                <a:solidFill>
                  <a:srgbClr val="FFFFFF"/>
                </a:solidFill>
                <a:ln w="25400">
                  <a:solidFill>
                    <a:srgbClr val="000000"/>
                  </a:solidFill>
                  <a:miter lim="800000"/>
                  <a:headEnd/>
                  <a:tailEnd/>
                </a:ln>
              </p:spPr>
              <p:txBody>
                <a:bodyPr/>
                <a:lstStyle/>
                <a:p>
                  <a:endParaRPr lang="cs-CZ"/>
                </a:p>
              </p:txBody>
            </p:sp>
            <p:sp>
              <p:nvSpPr>
                <p:cNvPr id="29724" name="AutoShape 1048"/>
                <p:cNvSpPr>
                  <a:spLocks noChangeAspect="1" noChangeArrowheads="1"/>
                </p:cNvSpPr>
                <p:nvPr/>
              </p:nvSpPr>
              <p:spPr bwMode="auto">
                <a:xfrm rot="-5400000">
                  <a:off x="5174" y="2305"/>
                  <a:ext cx="381" cy="250"/>
                </a:xfrm>
                <a:prstGeom prst="rightArrow">
                  <a:avLst>
                    <a:gd name="adj1" fmla="val 50000"/>
                    <a:gd name="adj2" fmla="val 38100"/>
                  </a:avLst>
                </a:prstGeom>
                <a:solidFill>
                  <a:srgbClr val="FFFF99"/>
                </a:solidFill>
                <a:ln w="25400">
                  <a:solidFill>
                    <a:srgbClr val="FFCC00"/>
                  </a:solidFill>
                  <a:miter lim="800000"/>
                  <a:headEnd/>
                  <a:tailEnd/>
                </a:ln>
              </p:spPr>
              <p:txBody>
                <a:bodyPr/>
                <a:lstStyle/>
                <a:p>
                  <a:endParaRPr lang="cs-CZ"/>
                </a:p>
              </p:txBody>
            </p:sp>
            <p:sp>
              <p:nvSpPr>
                <p:cNvPr id="29725" name="Line 1049"/>
                <p:cNvSpPr>
                  <a:spLocks noChangeAspect="1" noChangeShapeType="1"/>
                </p:cNvSpPr>
                <p:nvPr/>
              </p:nvSpPr>
              <p:spPr bwMode="auto">
                <a:xfrm rot="-5400000">
                  <a:off x="4321" y="4012"/>
                  <a:ext cx="1773" cy="0"/>
                </a:xfrm>
                <a:prstGeom prst="line">
                  <a:avLst/>
                </a:prstGeom>
                <a:noFill/>
                <a:ln w="12700">
                  <a:solidFill>
                    <a:srgbClr val="000080"/>
                  </a:solidFill>
                  <a:round/>
                  <a:headEnd/>
                  <a:tailEnd/>
                </a:ln>
              </p:spPr>
              <p:txBody>
                <a:bodyPr/>
                <a:lstStyle/>
                <a:p>
                  <a:endParaRPr lang="cs-CZ"/>
                </a:p>
              </p:txBody>
            </p:sp>
            <p:sp>
              <p:nvSpPr>
                <p:cNvPr id="29726" name="Line 1050"/>
                <p:cNvSpPr>
                  <a:spLocks noChangeAspect="1" noChangeShapeType="1"/>
                </p:cNvSpPr>
                <p:nvPr/>
              </p:nvSpPr>
              <p:spPr bwMode="auto">
                <a:xfrm rot="-5400000">
                  <a:off x="4634" y="4004"/>
                  <a:ext cx="1774" cy="0"/>
                </a:xfrm>
                <a:prstGeom prst="line">
                  <a:avLst/>
                </a:prstGeom>
                <a:noFill/>
                <a:ln w="12700">
                  <a:solidFill>
                    <a:srgbClr val="000080"/>
                  </a:solidFill>
                  <a:round/>
                  <a:headEnd/>
                  <a:tailEnd/>
                </a:ln>
              </p:spPr>
              <p:txBody>
                <a:bodyPr/>
                <a:lstStyle/>
                <a:p>
                  <a:endParaRPr lang="cs-CZ"/>
                </a:p>
              </p:txBody>
            </p:sp>
            <p:sp>
              <p:nvSpPr>
                <p:cNvPr id="29727" name="Rectangle 1051" descr="5%"/>
                <p:cNvSpPr>
                  <a:spLocks noChangeAspect="1" noChangeArrowheads="1"/>
                </p:cNvSpPr>
                <p:nvPr/>
              </p:nvSpPr>
              <p:spPr bwMode="auto">
                <a:xfrm rot="-5400000">
                  <a:off x="4494" y="3923"/>
                  <a:ext cx="1741" cy="192"/>
                </a:xfrm>
                <a:prstGeom prst="rect">
                  <a:avLst/>
                </a:prstGeom>
                <a:pattFill prst="pct5">
                  <a:fgClr>
                    <a:srgbClr val="000000"/>
                  </a:fgClr>
                  <a:bgClr>
                    <a:srgbClr val="FFFFFF"/>
                  </a:bgClr>
                </a:pattFill>
                <a:ln w="9525">
                  <a:noFill/>
                  <a:miter lim="800000"/>
                  <a:headEnd/>
                  <a:tailEnd/>
                </a:ln>
              </p:spPr>
              <p:txBody>
                <a:bodyPr/>
                <a:lstStyle/>
                <a:p>
                  <a:endParaRPr lang="cs-CZ"/>
                </a:p>
              </p:txBody>
            </p:sp>
          </p:grpSp>
          <p:sp>
            <p:nvSpPr>
              <p:cNvPr id="29718" name="Rectangle 1052"/>
              <p:cNvSpPr>
                <a:spLocks noChangeAspect="1" noChangeArrowheads="1"/>
              </p:cNvSpPr>
              <p:nvPr/>
            </p:nvSpPr>
            <p:spPr bwMode="auto">
              <a:xfrm>
                <a:off x="1681" y="2111"/>
                <a:ext cx="234" cy="132"/>
              </a:xfrm>
              <a:prstGeom prst="rect">
                <a:avLst/>
              </a:prstGeom>
              <a:solidFill>
                <a:srgbClr val="FFFFFF"/>
              </a:solidFill>
              <a:ln w="9525">
                <a:noFill/>
                <a:miter lim="800000"/>
                <a:headEnd/>
                <a:tailEnd/>
              </a:ln>
            </p:spPr>
            <p:txBody>
              <a:bodyPr/>
              <a:lstStyle/>
              <a:p>
                <a:endParaRPr lang="cs-CZ"/>
              </a:p>
            </p:txBody>
          </p:sp>
          <p:sp>
            <p:nvSpPr>
              <p:cNvPr id="29719" name="Line 1053"/>
              <p:cNvSpPr>
                <a:spLocks noChangeAspect="1" noChangeShapeType="1"/>
              </p:cNvSpPr>
              <p:nvPr/>
            </p:nvSpPr>
            <p:spPr bwMode="auto">
              <a:xfrm flipH="1">
                <a:off x="1565" y="2123"/>
                <a:ext cx="350" cy="0"/>
              </a:xfrm>
              <a:prstGeom prst="line">
                <a:avLst/>
              </a:prstGeom>
              <a:noFill/>
              <a:ln w="12700">
                <a:solidFill>
                  <a:srgbClr val="000000"/>
                </a:solidFill>
                <a:round/>
                <a:headEnd/>
                <a:tailEnd/>
              </a:ln>
            </p:spPr>
            <p:txBody>
              <a:bodyPr/>
              <a:lstStyle/>
              <a:p>
                <a:endParaRPr lang="cs-CZ"/>
              </a:p>
            </p:txBody>
          </p:sp>
          <p:sp>
            <p:nvSpPr>
              <p:cNvPr id="29720" name="Line 1054"/>
              <p:cNvSpPr>
                <a:spLocks noChangeAspect="1" noChangeShapeType="1"/>
              </p:cNvSpPr>
              <p:nvPr/>
            </p:nvSpPr>
            <p:spPr bwMode="auto">
              <a:xfrm flipH="1">
                <a:off x="1565" y="2243"/>
                <a:ext cx="233" cy="0"/>
              </a:xfrm>
              <a:prstGeom prst="line">
                <a:avLst/>
              </a:prstGeom>
              <a:noFill/>
              <a:ln w="12700">
                <a:solidFill>
                  <a:srgbClr val="000000"/>
                </a:solidFill>
                <a:round/>
                <a:headEnd/>
                <a:tailEnd/>
              </a:ln>
            </p:spPr>
            <p:txBody>
              <a:bodyPr/>
              <a:lstStyle/>
              <a:p>
                <a:endParaRPr lang="cs-CZ"/>
              </a:p>
            </p:txBody>
          </p:sp>
          <p:sp>
            <p:nvSpPr>
              <p:cNvPr id="29721" name="Line 1055"/>
              <p:cNvSpPr>
                <a:spLocks noChangeAspect="1" noChangeShapeType="1"/>
              </p:cNvSpPr>
              <p:nvPr/>
            </p:nvSpPr>
            <p:spPr bwMode="auto">
              <a:xfrm>
                <a:off x="1933" y="3245"/>
                <a:ext cx="419" cy="0"/>
              </a:xfrm>
              <a:prstGeom prst="line">
                <a:avLst/>
              </a:prstGeom>
              <a:noFill/>
              <a:ln w="28575">
                <a:solidFill>
                  <a:srgbClr val="000000"/>
                </a:solidFill>
                <a:round/>
                <a:headEnd/>
                <a:tailEnd/>
              </a:ln>
            </p:spPr>
            <p:txBody>
              <a:bodyPr/>
              <a:lstStyle/>
              <a:p>
                <a:endParaRPr lang="cs-CZ"/>
              </a:p>
            </p:txBody>
          </p:sp>
        </p:grpSp>
        <p:sp>
          <p:nvSpPr>
            <p:cNvPr id="29711" name="AutoShape 1056"/>
            <p:cNvSpPr>
              <a:spLocks noChangeAspect="1"/>
            </p:cNvSpPr>
            <p:nvPr/>
          </p:nvSpPr>
          <p:spPr bwMode="auto">
            <a:xfrm flipH="1">
              <a:off x="480" y="2441"/>
              <a:ext cx="319" cy="255"/>
            </a:xfrm>
            <a:prstGeom prst="callout2">
              <a:avLst>
                <a:gd name="adj1" fmla="val 42856"/>
                <a:gd name="adj2" fmla="val -22222"/>
                <a:gd name="adj3" fmla="val 42856"/>
                <a:gd name="adj4" fmla="val -121296"/>
                <a:gd name="adj5" fmla="val 156662"/>
                <a:gd name="adj6" fmla="val -368889"/>
              </a:avLst>
            </a:prstGeom>
            <a:noFill/>
            <a:ln w="9525">
              <a:solidFill>
                <a:srgbClr val="FF9900"/>
              </a:solidFill>
              <a:miter lim="800000"/>
              <a:headEnd/>
              <a:tailEnd/>
            </a:ln>
          </p:spPr>
          <p:txBody>
            <a:bodyPr lIns="0" tIns="0" rIns="0" bIns="0"/>
            <a:lstStyle/>
            <a:p>
              <a:pPr eaLnBrk="0" hangingPunct="0"/>
              <a:r>
                <a:rPr lang="cs-CZ" sz="1600"/>
                <a:t>Filter</a:t>
              </a:r>
            </a:p>
          </p:txBody>
        </p:sp>
        <p:sp>
          <p:nvSpPr>
            <p:cNvPr id="29712" name="AutoShape 1058"/>
            <p:cNvSpPr>
              <a:spLocks noChangeAspect="1"/>
            </p:cNvSpPr>
            <p:nvPr/>
          </p:nvSpPr>
          <p:spPr bwMode="auto">
            <a:xfrm flipH="1">
              <a:off x="483" y="2805"/>
              <a:ext cx="743" cy="329"/>
            </a:xfrm>
            <a:prstGeom prst="callout2">
              <a:avLst>
                <a:gd name="adj1" fmla="val 33394"/>
                <a:gd name="adj2" fmla="val -9519"/>
                <a:gd name="adj3" fmla="val 33394"/>
                <a:gd name="adj4" fmla="val -40444"/>
                <a:gd name="adj5" fmla="val 93134"/>
                <a:gd name="adj6" fmla="val -117764"/>
              </a:avLst>
            </a:prstGeom>
            <a:noFill/>
            <a:ln w="9525">
              <a:solidFill>
                <a:srgbClr val="FF9900"/>
              </a:solidFill>
              <a:miter lim="800000"/>
              <a:headEnd/>
              <a:tailEnd/>
            </a:ln>
          </p:spPr>
          <p:txBody>
            <a:bodyPr lIns="0" tIns="0" rIns="0" bIns="0"/>
            <a:lstStyle/>
            <a:p>
              <a:pPr eaLnBrk="0" hangingPunct="0"/>
              <a:r>
                <a:rPr lang="cs-CZ" sz="1600"/>
                <a:t>Perforated tube</a:t>
              </a:r>
            </a:p>
          </p:txBody>
        </p:sp>
        <p:sp>
          <p:nvSpPr>
            <p:cNvPr id="29713" name="AutoShape 1059"/>
            <p:cNvSpPr>
              <a:spLocks noChangeAspect="1"/>
            </p:cNvSpPr>
            <p:nvPr/>
          </p:nvSpPr>
          <p:spPr bwMode="auto">
            <a:xfrm flipH="1">
              <a:off x="483" y="1874"/>
              <a:ext cx="692" cy="213"/>
            </a:xfrm>
            <a:prstGeom prst="callout2">
              <a:avLst>
                <a:gd name="adj1" fmla="val 37495"/>
                <a:gd name="adj2" fmla="val -7708"/>
                <a:gd name="adj3" fmla="val 37495"/>
                <a:gd name="adj4" fmla="val -29537"/>
                <a:gd name="adj5" fmla="val 125519"/>
                <a:gd name="adj6" fmla="val -35634"/>
              </a:avLst>
            </a:prstGeom>
            <a:noFill/>
            <a:ln w="9525">
              <a:solidFill>
                <a:srgbClr val="FF9900"/>
              </a:solidFill>
              <a:miter lim="800000"/>
              <a:headEnd/>
              <a:tailEnd/>
            </a:ln>
          </p:spPr>
          <p:txBody>
            <a:bodyPr lIns="0" tIns="0" rIns="0" bIns="0"/>
            <a:lstStyle/>
            <a:p>
              <a:pPr eaLnBrk="0" hangingPunct="0"/>
              <a:r>
                <a:rPr lang="cs-CZ" sz="1600"/>
                <a:t>Polluted air</a:t>
              </a:r>
            </a:p>
          </p:txBody>
        </p:sp>
        <p:sp>
          <p:nvSpPr>
            <p:cNvPr id="29714" name="AutoShape 1060"/>
            <p:cNvSpPr>
              <a:spLocks noChangeAspect="1"/>
            </p:cNvSpPr>
            <p:nvPr/>
          </p:nvSpPr>
          <p:spPr bwMode="auto">
            <a:xfrm flipH="1">
              <a:off x="488" y="1576"/>
              <a:ext cx="638" cy="202"/>
            </a:xfrm>
            <a:prstGeom prst="callout2">
              <a:avLst>
                <a:gd name="adj1" fmla="val 39560"/>
                <a:gd name="adj2" fmla="val -8352"/>
                <a:gd name="adj3" fmla="val 39560"/>
                <a:gd name="adj4" fmla="val -8352"/>
                <a:gd name="adj5" fmla="val 39560"/>
                <a:gd name="adj6" fmla="val -153569"/>
              </a:avLst>
            </a:prstGeom>
            <a:noFill/>
            <a:ln w="9525">
              <a:solidFill>
                <a:srgbClr val="FF9900"/>
              </a:solidFill>
              <a:miter lim="800000"/>
              <a:headEnd/>
              <a:tailEnd/>
            </a:ln>
          </p:spPr>
          <p:txBody>
            <a:bodyPr lIns="0" tIns="0" rIns="0" bIns="0"/>
            <a:lstStyle/>
            <a:p>
              <a:pPr eaLnBrk="0" hangingPunct="0"/>
              <a:r>
                <a:rPr lang="cs-CZ" sz="1600"/>
                <a:t>Clean air</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57200" y="381000"/>
            <a:ext cx="8686800" cy="457200"/>
          </a:xfrm>
          <a:prstGeom prst="rect">
            <a:avLst/>
          </a:prstGeom>
          <a:noFill/>
          <a:ln w="9525">
            <a:noFill/>
            <a:miter lim="800000"/>
            <a:headEnd/>
            <a:tailEnd/>
          </a:ln>
        </p:spPr>
        <p:txBody>
          <a:bodyPr>
            <a:spAutoFit/>
          </a:bodyPr>
          <a:lstStyle/>
          <a:p>
            <a:pPr>
              <a:spcBef>
                <a:spcPct val="50000"/>
              </a:spcBef>
            </a:pPr>
            <a:r>
              <a:rPr lang="cs-CZ"/>
              <a:t>Examples of cartridge filters</a:t>
            </a:r>
          </a:p>
        </p:txBody>
      </p:sp>
      <p:pic>
        <p:nvPicPr>
          <p:cNvPr id="30723" name="Picture 3" descr="D:\JAKUB\obrázky\škola\výuka\filtry\schema-01.jpg"/>
          <p:cNvPicPr>
            <a:picLocks noChangeAspect="1" noChangeArrowheads="1"/>
          </p:cNvPicPr>
          <p:nvPr/>
        </p:nvPicPr>
        <p:blipFill>
          <a:blip r:embed="rId2" cstate="print"/>
          <a:srcRect/>
          <a:stretch>
            <a:fillRect/>
          </a:stretch>
        </p:blipFill>
        <p:spPr bwMode="auto">
          <a:xfrm>
            <a:off x="3771900" y="2743200"/>
            <a:ext cx="4000500" cy="3954463"/>
          </a:xfrm>
          <a:prstGeom prst="rect">
            <a:avLst/>
          </a:prstGeom>
          <a:noFill/>
          <a:ln w="9525">
            <a:noFill/>
            <a:miter lim="800000"/>
            <a:headEnd/>
            <a:tailEnd/>
          </a:ln>
        </p:spPr>
      </p:pic>
      <p:pic>
        <p:nvPicPr>
          <p:cNvPr id="30724" name="Picture 4" descr="D:\JAKUB\obrázky\škola\výuka\filtry\scheme.jpg"/>
          <p:cNvPicPr>
            <a:picLocks noChangeAspect="1" noChangeArrowheads="1"/>
          </p:cNvPicPr>
          <p:nvPr/>
        </p:nvPicPr>
        <p:blipFill>
          <a:blip r:embed="rId3" cstate="print"/>
          <a:srcRect/>
          <a:stretch>
            <a:fillRect/>
          </a:stretch>
        </p:blipFill>
        <p:spPr bwMode="auto">
          <a:xfrm>
            <a:off x="6324600" y="152400"/>
            <a:ext cx="2590800" cy="2476500"/>
          </a:xfrm>
          <a:prstGeom prst="rect">
            <a:avLst/>
          </a:prstGeom>
          <a:noFill/>
          <a:ln w="9525">
            <a:noFill/>
            <a:miter lim="800000"/>
            <a:headEnd/>
            <a:tailEnd/>
          </a:ln>
        </p:spPr>
      </p:pic>
      <p:pic>
        <p:nvPicPr>
          <p:cNvPr id="30725" name="Picture 5" descr="D:\JAKUB\obrázky\škola\výuka\filtry\svíčkový filtr1.bmp"/>
          <p:cNvPicPr>
            <a:picLocks noChangeAspect="1" noChangeArrowheads="1"/>
          </p:cNvPicPr>
          <p:nvPr/>
        </p:nvPicPr>
        <p:blipFill>
          <a:blip r:embed="rId4" cstate="print"/>
          <a:srcRect/>
          <a:stretch>
            <a:fillRect/>
          </a:stretch>
        </p:blipFill>
        <p:spPr bwMode="auto">
          <a:xfrm>
            <a:off x="381000" y="1066800"/>
            <a:ext cx="3060700" cy="53228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1066800" y="914400"/>
            <a:ext cx="6705600" cy="5029200"/>
          </a:xfrm>
          <a:prstGeom prst="rect">
            <a:avLst/>
          </a:prstGeom>
          <a:noFill/>
          <a:ln w="9525">
            <a:noFill/>
            <a:miter lim="800000"/>
            <a:headEnd/>
            <a:tailEnd/>
          </a:ln>
        </p:spPr>
        <p:txBody>
          <a:bodyPr>
            <a:spAutoFit/>
          </a:bodyPr>
          <a:lstStyle/>
          <a:p>
            <a:pPr>
              <a:spcBef>
                <a:spcPct val="50000"/>
              </a:spcBef>
            </a:pPr>
            <a:r>
              <a:rPr lang="cs-CZ" dirty="0">
                <a:solidFill>
                  <a:srgbClr val="CC0000"/>
                </a:solidFill>
              </a:rPr>
              <a:t>2 </a:t>
            </a:r>
            <a:r>
              <a:rPr lang="cs-CZ" dirty="0" err="1">
                <a:solidFill>
                  <a:srgbClr val="CC0000"/>
                </a:solidFill>
              </a:rPr>
              <a:t>Types</a:t>
            </a:r>
            <a:r>
              <a:rPr lang="cs-CZ" dirty="0">
                <a:solidFill>
                  <a:srgbClr val="CC0000"/>
                </a:solidFill>
              </a:rPr>
              <a:t> </a:t>
            </a:r>
            <a:r>
              <a:rPr lang="cs-CZ" dirty="0" err="1">
                <a:solidFill>
                  <a:srgbClr val="CC0000"/>
                </a:solidFill>
              </a:rPr>
              <a:t>of</a:t>
            </a:r>
            <a:r>
              <a:rPr lang="cs-CZ" dirty="0">
                <a:solidFill>
                  <a:srgbClr val="CC0000"/>
                </a:solidFill>
              </a:rPr>
              <a:t> </a:t>
            </a:r>
            <a:r>
              <a:rPr lang="cs-CZ" dirty="0" err="1">
                <a:solidFill>
                  <a:srgbClr val="CC0000"/>
                </a:solidFill>
              </a:rPr>
              <a:t>filtration</a:t>
            </a:r>
            <a:endParaRPr lang="cs-CZ" dirty="0">
              <a:solidFill>
                <a:srgbClr val="CC0000"/>
              </a:solidFill>
            </a:endParaRPr>
          </a:p>
          <a:p>
            <a:pPr>
              <a:spcBef>
                <a:spcPct val="50000"/>
              </a:spcBef>
            </a:pPr>
            <a:r>
              <a:rPr lang="cs-CZ" sz="2000" dirty="0" err="1"/>
              <a:t>Concerning</a:t>
            </a:r>
            <a:r>
              <a:rPr lang="cs-CZ" sz="2000" dirty="0"/>
              <a:t> to </a:t>
            </a:r>
            <a:r>
              <a:rPr lang="cs-CZ" sz="2000" dirty="0" err="1"/>
              <a:t>filtration</a:t>
            </a:r>
            <a:r>
              <a:rPr lang="cs-CZ" sz="2000" dirty="0"/>
              <a:t> </a:t>
            </a:r>
            <a:r>
              <a:rPr lang="cs-CZ" sz="2000" dirty="0" err="1"/>
              <a:t>surrouding</a:t>
            </a:r>
            <a:r>
              <a:rPr lang="cs-CZ" sz="2000" dirty="0"/>
              <a:t>:</a:t>
            </a:r>
          </a:p>
          <a:p>
            <a:pPr>
              <a:spcBef>
                <a:spcPct val="50000"/>
              </a:spcBef>
            </a:pPr>
            <a:r>
              <a:rPr lang="cs-CZ" sz="2000" dirty="0"/>
              <a:t>	</a:t>
            </a:r>
            <a:r>
              <a:rPr lang="cs-CZ" sz="2000" dirty="0" err="1">
                <a:solidFill>
                  <a:srgbClr val="008000"/>
                </a:solidFill>
              </a:rPr>
              <a:t>Air</a:t>
            </a:r>
            <a:r>
              <a:rPr lang="cs-CZ" sz="2000" dirty="0">
                <a:solidFill>
                  <a:srgbClr val="008000"/>
                </a:solidFill>
              </a:rPr>
              <a:t> </a:t>
            </a:r>
            <a:r>
              <a:rPr lang="cs-CZ" sz="2000" dirty="0" err="1">
                <a:solidFill>
                  <a:srgbClr val="008000"/>
                </a:solidFill>
              </a:rPr>
              <a:t>filtration</a:t>
            </a:r>
            <a:r>
              <a:rPr lang="cs-CZ" sz="2000" dirty="0">
                <a:solidFill>
                  <a:srgbClr val="008000"/>
                </a:solidFill>
              </a:rPr>
              <a:t> / </a:t>
            </a:r>
            <a:r>
              <a:rPr lang="cs-CZ" sz="2000" dirty="0" err="1">
                <a:solidFill>
                  <a:srgbClr val="008000"/>
                </a:solidFill>
              </a:rPr>
              <a:t>Liquid</a:t>
            </a:r>
            <a:r>
              <a:rPr lang="cs-CZ" sz="2000" dirty="0">
                <a:solidFill>
                  <a:srgbClr val="008000"/>
                </a:solidFill>
              </a:rPr>
              <a:t> </a:t>
            </a:r>
            <a:r>
              <a:rPr lang="cs-CZ" sz="2000" dirty="0" err="1">
                <a:solidFill>
                  <a:srgbClr val="008000"/>
                </a:solidFill>
              </a:rPr>
              <a:t>filtration</a:t>
            </a:r>
            <a:endParaRPr lang="cs-CZ" sz="2000" dirty="0">
              <a:solidFill>
                <a:srgbClr val="008000"/>
              </a:solidFill>
            </a:endParaRPr>
          </a:p>
          <a:p>
            <a:pPr>
              <a:spcBef>
                <a:spcPct val="50000"/>
              </a:spcBef>
            </a:pPr>
            <a:r>
              <a:rPr lang="cs-CZ" sz="2000" dirty="0" err="1"/>
              <a:t>Concerning</a:t>
            </a:r>
            <a:r>
              <a:rPr lang="cs-CZ" sz="2000" dirty="0"/>
              <a:t> to </a:t>
            </a:r>
            <a:r>
              <a:rPr lang="cs-CZ" sz="2000" dirty="0" err="1"/>
              <a:t>size</a:t>
            </a:r>
            <a:r>
              <a:rPr lang="cs-CZ" sz="2000" dirty="0"/>
              <a:t> </a:t>
            </a:r>
            <a:r>
              <a:rPr lang="cs-CZ" sz="2000" dirty="0" err="1"/>
              <a:t>of</a:t>
            </a:r>
            <a:r>
              <a:rPr lang="cs-CZ" sz="2000" dirty="0"/>
              <a:t> </a:t>
            </a:r>
            <a:r>
              <a:rPr lang="cs-CZ" sz="2000" dirty="0" err="1"/>
              <a:t>filtered</a:t>
            </a:r>
            <a:r>
              <a:rPr lang="cs-CZ" sz="2000" dirty="0"/>
              <a:t> </a:t>
            </a:r>
            <a:r>
              <a:rPr lang="cs-CZ" sz="2000" dirty="0" err="1"/>
              <a:t>particles</a:t>
            </a:r>
            <a:r>
              <a:rPr lang="cs-CZ" sz="2000" dirty="0"/>
              <a:t>: 	</a:t>
            </a:r>
          </a:p>
          <a:p>
            <a:pPr>
              <a:spcBef>
                <a:spcPct val="50000"/>
              </a:spcBef>
            </a:pPr>
            <a:r>
              <a:rPr lang="cs-CZ" sz="2000" dirty="0"/>
              <a:t>	</a:t>
            </a:r>
            <a:r>
              <a:rPr lang="cs-CZ" sz="2000" dirty="0" err="1">
                <a:solidFill>
                  <a:srgbClr val="008000"/>
                </a:solidFill>
              </a:rPr>
              <a:t>Macrofiltration</a:t>
            </a:r>
            <a:r>
              <a:rPr lang="cs-CZ" sz="2000" dirty="0">
                <a:solidFill>
                  <a:srgbClr val="008000"/>
                </a:solidFill>
              </a:rPr>
              <a:t> 	</a:t>
            </a:r>
            <a:r>
              <a:rPr lang="cs-CZ" sz="2000" dirty="0" err="1">
                <a:solidFill>
                  <a:srgbClr val="008000"/>
                </a:solidFill>
              </a:rPr>
              <a:t>for</a:t>
            </a:r>
            <a:r>
              <a:rPr lang="cs-CZ" sz="2000" dirty="0">
                <a:solidFill>
                  <a:srgbClr val="008000"/>
                </a:solidFill>
              </a:rPr>
              <a:t> </a:t>
            </a:r>
            <a:r>
              <a:rPr lang="cs-CZ" sz="2000" dirty="0" err="1">
                <a:solidFill>
                  <a:srgbClr val="008000"/>
                </a:solidFill>
              </a:rPr>
              <a:t>particle</a:t>
            </a:r>
            <a:r>
              <a:rPr lang="cs-CZ" sz="2000" dirty="0">
                <a:solidFill>
                  <a:srgbClr val="008000"/>
                </a:solidFill>
              </a:rPr>
              <a:t> </a:t>
            </a:r>
            <a:r>
              <a:rPr lang="cs-CZ" sz="2000" dirty="0" err="1">
                <a:solidFill>
                  <a:srgbClr val="008000"/>
                </a:solidFill>
              </a:rPr>
              <a:t>size</a:t>
            </a:r>
            <a:r>
              <a:rPr lang="cs-CZ" sz="2000" dirty="0">
                <a:solidFill>
                  <a:srgbClr val="008000"/>
                </a:solidFill>
              </a:rPr>
              <a:t> </a:t>
            </a:r>
            <a:r>
              <a:rPr lang="cs-CZ" sz="2000" dirty="0" err="1">
                <a:solidFill>
                  <a:srgbClr val="008000"/>
                </a:solidFill>
              </a:rPr>
              <a:t>dp</a:t>
            </a:r>
            <a:r>
              <a:rPr lang="cs-CZ" sz="2000" dirty="0">
                <a:solidFill>
                  <a:srgbClr val="008000"/>
                </a:solidFill>
              </a:rPr>
              <a:t>:  10</a:t>
            </a:r>
            <a:r>
              <a:rPr lang="cs-CZ" sz="2000" baseline="30000" dirty="0">
                <a:solidFill>
                  <a:srgbClr val="008000"/>
                </a:solidFill>
              </a:rPr>
              <a:t>-6 </a:t>
            </a:r>
            <a:r>
              <a:rPr lang="cs-CZ" sz="2000" dirty="0">
                <a:solidFill>
                  <a:srgbClr val="008000"/>
                </a:solidFill>
              </a:rPr>
              <a:t>m </a:t>
            </a:r>
            <a:r>
              <a:rPr lang="cs-CZ" sz="2000" dirty="0">
                <a:solidFill>
                  <a:srgbClr val="008000"/>
                </a:solidFill>
                <a:cs typeface="Times New Roman" pitchFamily="18" charset="0"/>
              </a:rPr>
              <a:t>&lt;</a:t>
            </a:r>
            <a:r>
              <a:rPr lang="cs-CZ" sz="2000" dirty="0">
                <a:solidFill>
                  <a:srgbClr val="008000"/>
                </a:solidFill>
              </a:rPr>
              <a:t> </a:t>
            </a:r>
            <a:r>
              <a:rPr lang="cs-CZ" sz="2000" dirty="0" err="1">
                <a:solidFill>
                  <a:srgbClr val="008000"/>
                </a:solidFill>
              </a:rPr>
              <a:t>dp</a:t>
            </a:r>
            <a:endParaRPr lang="cs-CZ" sz="2000" dirty="0">
              <a:solidFill>
                <a:srgbClr val="008000"/>
              </a:solidFill>
            </a:endParaRPr>
          </a:p>
          <a:p>
            <a:pPr>
              <a:spcBef>
                <a:spcPct val="50000"/>
              </a:spcBef>
            </a:pPr>
            <a:r>
              <a:rPr lang="cs-CZ" sz="2000" dirty="0">
                <a:solidFill>
                  <a:srgbClr val="008000"/>
                </a:solidFill>
              </a:rPr>
              <a:t>	</a:t>
            </a:r>
            <a:r>
              <a:rPr lang="cs-CZ" sz="2000" dirty="0" err="1">
                <a:solidFill>
                  <a:srgbClr val="008000"/>
                </a:solidFill>
              </a:rPr>
              <a:t>Microfiltration</a:t>
            </a:r>
            <a:r>
              <a:rPr lang="cs-CZ" sz="2000" dirty="0">
                <a:solidFill>
                  <a:srgbClr val="008000"/>
                </a:solidFill>
              </a:rPr>
              <a:t>	10</a:t>
            </a:r>
            <a:r>
              <a:rPr lang="cs-CZ" sz="2000" baseline="30000" dirty="0">
                <a:solidFill>
                  <a:srgbClr val="008000"/>
                </a:solidFill>
              </a:rPr>
              <a:t>-7 </a:t>
            </a:r>
            <a:r>
              <a:rPr lang="cs-CZ" sz="2000" dirty="0">
                <a:solidFill>
                  <a:srgbClr val="008000"/>
                </a:solidFill>
                <a:cs typeface="Times New Roman" pitchFamily="18" charset="0"/>
              </a:rPr>
              <a:t>&lt;</a:t>
            </a:r>
            <a:r>
              <a:rPr lang="cs-CZ" sz="2000" dirty="0">
                <a:solidFill>
                  <a:srgbClr val="008000"/>
                </a:solidFill>
              </a:rPr>
              <a:t> </a:t>
            </a:r>
            <a:r>
              <a:rPr lang="cs-CZ" sz="2000" dirty="0" err="1">
                <a:solidFill>
                  <a:srgbClr val="008000"/>
                </a:solidFill>
              </a:rPr>
              <a:t>dp</a:t>
            </a:r>
            <a:r>
              <a:rPr lang="cs-CZ" sz="2000" dirty="0">
                <a:solidFill>
                  <a:srgbClr val="008000"/>
                </a:solidFill>
              </a:rPr>
              <a:t> </a:t>
            </a:r>
            <a:r>
              <a:rPr lang="cs-CZ" sz="2000" dirty="0">
                <a:solidFill>
                  <a:srgbClr val="008000"/>
                </a:solidFill>
                <a:cs typeface="Times New Roman" pitchFamily="18" charset="0"/>
              </a:rPr>
              <a:t>&lt;</a:t>
            </a:r>
            <a:r>
              <a:rPr lang="cs-CZ" sz="2000" dirty="0">
                <a:solidFill>
                  <a:srgbClr val="008000"/>
                </a:solidFill>
              </a:rPr>
              <a:t> 10</a:t>
            </a:r>
            <a:r>
              <a:rPr lang="cs-CZ" sz="2000" baseline="30000" dirty="0">
                <a:solidFill>
                  <a:srgbClr val="008000"/>
                </a:solidFill>
              </a:rPr>
              <a:t>-6</a:t>
            </a:r>
            <a:endParaRPr lang="cs-CZ" sz="2000" dirty="0">
              <a:solidFill>
                <a:srgbClr val="008000"/>
              </a:solidFill>
            </a:endParaRPr>
          </a:p>
          <a:p>
            <a:pPr>
              <a:spcBef>
                <a:spcPct val="50000"/>
              </a:spcBef>
            </a:pPr>
            <a:r>
              <a:rPr lang="cs-CZ" sz="2000" dirty="0">
                <a:solidFill>
                  <a:srgbClr val="008000"/>
                </a:solidFill>
              </a:rPr>
              <a:t>	</a:t>
            </a:r>
            <a:r>
              <a:rPr lang="cs-CZ" sz="2000" dirty="0" err="1">
                <a:solidFill>
                  <a:srgbClr val="008000"/>
                </a:solidFill>
              </a:rPr>
              <a:t>Ultrafiltration</a:t>
            </a:r>
            <a:r>
              <a:rPr lang="cs-CZ" sz="2000" dirty="0">
                <a:solidFill>
                  <a:srgbClr val="008000"/>
                </a:solidFill>
              </a:rPr>
              <a:t> 	10</a:t>
            </a:r>
            <a:r>
              <a:rPr lang="cs-CZ" sz="2000" baseline="30000" dirty="0">
                <a:solidFill>
                  <a:srgbClr val="008000"/>
                </a:solidFill>
              </a:rPr>
              <a:t>-8</a:t>
            </a:r>
            <a:r>
              <a:rPr lang="cs-CZ" sz="2000" dirty="0">
                <a:solidFill>
                  <a:srgbClr val="008000"/>
                </a:solidFill>
              </a:rPr>
              <a:t> </a:t>
            </a:r>
            <a:r>
              <a:rPr lang="cs-CZ" sz="2000" dirty="0">
                <a:solidFill>
                  <a:srgbClr val="008000"/>
                </a:solidFill>
                <a:cs typeface="Times New Roman" pitchFamily="18" charset="0"/>
              </a:rPr>
              <a:t>&lt;</a:t>
            </a:r>
            <a:r>
              <a:rPr lang="cs-CZ" sz="2000" dirty="0">
                <a:solidFill>
                  <a:srgbClr val="008000"/>
                </a:solidFill>
              </a:rPr>
              <a:t> </a:t>
            </a:r>
            <a:r>
              <a:rPr lang="cs-CZ" sz="2000" dirty="0" err="1">
                <a:solidFill>
                  <a:srgbClr val="008000"/>
                </a:solidFill>
              </a:rPr>
              <a:t>dp</a:t>
            </a:r>
            <a:r>
              <a:rPr lang="cs-CZ" sz="2000" dirty="0">
                <a:solidFill>
                  <a:srgbClr val="008000"/>
                </a:solidFill>
              </a:rPr>
              <a:t> </a:t>
            </a:r>
            <a:r>
              <a:rPr lang="cs-CZ" sz="2000" dirty="0">
                <a:solidFill>
                  <a:srgbClr val="008000"/>
                </a:solidFill>
                <a:cs typeface="Times New Roman" pitchFamily="18" charset="0"/>
              </a:rPr>
              <a:t>&lt;</a:t>
            </a:r>
            <a:r>
              <a:rPr lang="cs-CZ" sz="2000" dirty="0">
                <a:solidFill>
                  <a:srgbClr val="008000"/>
                </a:solidFill>
              </a:rPr>
              <a:t> 10</a:t>
            </a:r>
            <a:r>
              <a:rPr lang="cs-CZ" sz="2000" baseline="30000" dirty="0">
                <a:solidFill>
                  <a:srgbClr val="008000"/>
                </a:solidFill>
              </a:rPr>
              <a:t>-7</a:t>
            </a:r>
            <a:r>
              <a:rPr lang="cs-CZ" sz="2000" dirty="0">
                <a:solidFill>
                  <a:srgbClr val="008000"/>
                </a:solidFill>
              </a:rPr>
              <a:t> </a:t>
            </a:r>
          </a:p>
          <a:p>
            <a:pPr>
              <a:spcBef>
                <a:spcPct val="50000"/>
              </a:spcBef>
            </a:pPr>
            <a:r>
              <a:rPr lang="cs-CZ" sz="2000" dirty="0">
                <a:solidFill>
                  <a:srgbClr val="008000"/>
                </a:solidFill>
              </a:rPr>
              <a:t>	</a:t>
            </a:r>
            <a:r>
              <a:rPr lang="cs-CZ" sz="2000" dirty="0" err="1">
                <a:solidFill>
                  <a:srgbClr val="008000"/>
                </a:solidFill>
              </a:rPr>
              <a:t>Nanofiltration</a:t>
            </a:r>
            <a:r>
              <a:rPr lang="cs-CZ" sz="2000" dirty="0">
                <a:solidFill>
                  <a:srgbClr val="008000"/>
                </a:solidFill>
              </a:rPr>
              <a:t>	10</a:t>
            </a:r>
            <a:r>
              <a:rPr lang="cs-CZ" sz="2000" baseline="30000" dirty="0">
                <a:solidFill>
                  <a:srgbClr val="008000"/>
                </a:solidFill>
              </a:rPr>
              <a:t>-9</a:t>
            </a:r>
            <a:r>
              <a:rPr lang="cs-CZ" sz="2000" dirty="0">
                <a:solidFill>
                  <a:srgbClr val="008000"/>
                </a:solidFill>
              </a:rPr>
              <a:t> </a:t>
            </a:r>
            <a:r>
              <a:rPr lang="cs-CZ" sz="2000" dirty="0">
                <a:solidFill>
                  <a:srgbClr val="008000"/>
                </a:solidFill>
                <a:cs typeface="Times New Roman" pitchFamily="18" charset="0"/>
              </a:rPr>
              <a:t>&lt;</a:t>
            </a:r>
            <a:r>
              <a:rPr lang="cs-CZ" sz="2000" dirty="0">
                <a:solidFill>
                  <a:srgbClr val="008000"/>
                </a:solidFill>
              </a:rPr>
              <a:t> </a:t>
            </a:r>
            <a:r>
              <a:rPr lang="cs-CZ" sz="2000" dirty="0" err="1">
                <a:solidFill>
                  <a:srgbClr val="008000"/>
                </a:solidFill>
              </a:rPr>
              <a:t>dp</a:t>
            </a:r>
            <a:r>
              <a:rPr lang="cs-CZ" sz="2000" dirty="0">
                <a:solidFill>
                  <a:srgbClr val="008000"/>
                </a:solidFill>
              </a:rPr>
              <a:t> </a:t>
            </a:r>
            <a:r>
              <a:rPr lang="cs-CZ" sz="2000" dirty="0">
                <a:solidFill>
                  <a:srgbClr val="008000"/>
                </a:solidFill>
                <a:cs typeface="Times New Roman" pitchFamily="18" charset="0"/>
              </a:rPr>
              <a:t>&lt;</a:t>
            </a:r>
            <a:r>
              <a:rPr lang="cs-CZ" sz="2000" dirty="0">
                <a:solidFill>
                  <a:srgbClr val="008000"/>
                </a:solidFill>
              </a:rPr>
              <a:t> 10</a:t>
            </a:r>
            <a:r>
              <a:rPr lang="cs-CZ" sz="2000" baseline="30000" dirty="0">
                <a:solidFill>
                  <a:srgbClr val="008000"/>
                </a:solidFill>
              </a:rPr>
              <a:t>-8</a:t>
            </a:r>
            <a:r>
              <a:rPr lang="cs-CZ" sz="2000" dirty="0">
                <a:solidFill>
                  <a:srgbClr val="008000"/>
                </a:solidFill>
              </a:rPr>
              <a:t> </a:t>
            </a:r>
          </a:p>
          <a:p>
            <a:pPr>
              <a:spcBef>
                <a:spcPct val="50000"/>
              </a:spcBef>
            </a:pPr>
            <a:r>
              <a:rPr lang="cs-CZ" sz="2000" dirty="0">
                <a:solidFill>
                  <a:srgbClr val="008000"/>
                </a:solidFill>
              </a:rPr>
              <a:t>	Reverse </a:t>
            </a:r>
            <a:r>
              <a:rPr lang="cs-CZ" sz="2000" dirty="0" err="1">
                <a:solidFill>
                  <a:srgbClr val="008000"/>
                </a:solidFill>
              </a:rPr>
              <a:t>osmosis</a:t>
            </a:r>
            <a:r>
              <a:rPr lang="cs-CZ" sz="2000" dirty="0">
                <a:solidFill>
                  <a:srgbClr val="008000"/>
                </a:solidFill>
              </a:rPr>
              <a:t>	</a:t>
            </a:r>
            <a:r>
              <a:rPr lang="cs-CZ" sz="2000" dirty="0" err="1">
                <a:solidFill>
                  <a:srgbClr val="008000"/>
                </a:solidFill>
              </a:rPr>
              <a:t>dp</a:t>
            </a:r>
            <a:r>
              <a:rPr lang="cs-CZ" sz="2000" dirty="0">
                <a:solidFill>
                  <a:srgbClr val="008000"/>
                </a:solidFill>
              </a:rPr>
              <a:t> </a:t>
            </a:r>
            <a:r>
              <a:rPr lang="cs-CZ" sz="2000" dirty="0">
                <a:solidFill>
                  <a:srgbClr val="008000"/>
                </a:solidFill>
                <a:cs typeface="Times New Roman" pitchFamily="18" charset="0"/>
              </a:rPr>
              <a:t>&lt;</a:t>
            </a:r>
            <a:r>
              <a:rPr lang="cs-CZ" sz="2000" dirty="0">
                <a:solidFill>
                  <a:srgbClr val="008000"/>
                </a:solidFill>
              </a:rPr>
              <a:t> 10</a:t>
            </a:r>
            <a:r>
              <a:rPr lang="cs-CZ" sz="2000" baseline="30000" dirty="0">
                <a:solidFill>
                  <a:srgbClr val="008000"/>
                </a:solidFill>
              </a:rPr>
              <a:t>-9</a:t>
            </a:r>
            <a:endParaRPr lang="cs-CZ" sz="2000" dirty="0">
              <a:solidFill>
                <a:srgbClr val="008000"/>
              </a:solidFill>
            </a:endParaRPr>
          </a:p>
          <a:p>
            <a:pPr>
              <a:spcBef>
                <a:spcPct val="50000"/>
              </a:spcBef>
            </a:pPr>
            <a:r>
              <a:rPr lang="cs-CZ" sz="2000" dirty="0" err="1"/>
              <a:t>Concerning</a:t>
            </a:r>
            <a:r>
              <a:rPr lang="cs-CZ" sz="2000" dirty="0"/>
              <a:t> to </a:t>
            </a:r>
            <a:r>
              <a:rPr lang="cs-CZ" sz="2000" dirty="0" err="1"/>
              <a:t>filtration</a:t>
            </a:r>
            <a:r>
              <a:rPr lang="cs-CZ" sz="2000" dirty="0"/>
              <a:t> </a:t>
            </a:r>
            <a:r>
              <a:rPr lang="cs-CZ" sz="2000" dirty="0" err="1"/>
              <a:t>mechanism</a:t>
            </a:r>
            <a:r>
              <a:rPr lang="cs-CZ" sz="2000" dirty="0"/>
              <a:t>: </a:t>
            </a:r>
          </a:p>
          <a:p>
            <a:pPr>
              <a:spcBef>
                <a:spcPct val="50000"/>
              </a:spcBef>
            </a:pPr>
            <a:r>
              <a:rPr lang="cs-CZ" sz="2000" dirty="0"/>
              <a:t>	</a:t>
            </a:r>
            <a:r>
              <a:rPr lang="cs-CZ" sz="2000" dirty="0" err="1">
                <a:solidFill>
                  <a:srgbClr val="008000"/>
                </a:solidFill>
              </a:rPr>
              <a:t>Surface</a:t>
            </a:r>
            <a:r>
              <a:rPr lang="cs-CZ" sz="2000" dirty="0">
                <a:solidFill>
                  <a:srgbClr val="008000"/>
                </a:solidFill>
              </a:rPr>
              <a:t> </a:t>
            </a:r>
            <a:r>
              <a:rPr lang="cs-CZ" sz="2000" dirty="0" err="1">
                <a:solidFill>
                  <a:srgbClr val="008000"/>
                </a:solidFill>
              </a:rPr>
              <a:t>filtration</a:t>
            </a:r>
            <a:r>
              <a:rPr lang="cs-CZ" sz="2000" dirty="0">
                <a:solidFill>
                  <a:srgbClr val="008000"/>
                </a:solidFill>
              </a:rPr>
              <a:t> </a:t>
            </a:r>
            <a:r>
              <a:rPr lang="cs-CZ" sz="2000" dirty="0">
                <a:solidFill>
                  <a:srgbClr val="008000"/>
                </a:solidFill>
              </a:rPr>
              <a:t>/ </a:t>
            </a:r>
            <a:r>
              <a:rPr lang="cs-CZ" sz="2000" dirty="0" err="1">
                <a:solidFill>
                  <a:srgbClr val="008000"/>
                </a:solidFill>
              </a:rPr>
              <a:t>Depth</a:t>
            </a:r>
            <a:r>
              <a:rPr lang="cs-CZ" sz="2000" dirty="0">
                <a:solidFill>
                  <a:srgbClr val="008000"/>
                </a:solidFill>
              </a:rPr>
              <a:t> </a:t>
            </a:r>
            <a:r>
              <a:rPr lang="cs-CZ" sz="2000" dirty="0" err="1">
                <a:solidFill>
                  <a:srgbClr val="008000"/>
                </a:solidFill>
              </a:rPr>
              <a:t>filtration</a:t>
            </a:r>
            <a:r>
              <a:rPr lang="cs-CZ" sz="2000"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28600" y="0"/>
            <a:ext cx="8686800" cy="6921500"/>
          </a:xfrm>
          <a:prstGeom prst="rect">
            <a:avLst/>
          </a:prstGeom>
          <a:noFill/>
          <a:ln w="9525">
            <a:noFill/>
            <a:miter lim="800000"/>
            <a:headEnd/>
            <a:tailEnd/>
          </a:ln>
        </p:spPr>
        <p:txBody>
          <a:bodyPr>
            <a:spAutoFit/>
          </a:bodyPr>
          <a:lstStyle/>
          <a:p>
            <a:pPr>
              <a:spcBef>
                <a:spcPct val="50000"/>
              </a:spcBef>
            </a:pPr>
            <a:r>
              <a:rPr lang="cs-CZ" sz="2000" b="1"/>
              <a:t>E) Bag filters, pulse-jet filters</a:t>
            </a:r>
          </a:p>
          <a:p>
            <a:pPr>
              <a:spcBef>
                <a:spcPct val="50000"/>
              </a:spcBef>
            </a:pPr>
            <a:r>
              <a:rPr lang="cs-CZ" sz="2000"/>
              <a:t>Description and examples:</a:t>
            </a:r>
          </a:p>
          <a:p>
            <a:pPr>
              <a:spcBef>
                <a:spcPct val="20000"/>
              </a:spcBef>
            </a:pPr>
            <a:r>
              <a:rPr lang="cs-CZ" sz="1800"/>
              <a:t>Principle is similar as cartridge filters however bag length is much bigger than diameter and usually filter is cleanable by reverse pressure pulse. Commonly many  bag filters are used for one application (hundreds).  </a:t>
            </a:r>
            <a:r>
              <a:rPr lang="en-US" sz="1800">
                <a:cs typeface="Times New Roman" pitchFamily="18" charset="0"/>
              </a:rPr>
              <a:t>Most of the dust is collected on the surface of filters. When the increasing pressure drop reached a set value, the filters are cleaned by a short burst of compressed air moving in reverse direction.</a:t>
            </a:r>
            <a:r>
              <a:rPr lang="cs-CZ" sz="1800"/>
              <a:t> Typical maximum pressure drop is 1000 – 2000 Pa, typical pressure pulse is in range 0,5 – 1 MPa and cleanig time 0,1 -  100 sec. </a:t>
            </a:r>
          </a:p>
          <a:p>
            <a:pPr>
              <a:spcBef>
                <a:spcPct val="50000"/>
              </a:spcBef>
            </a:pPr>
            <a:endParaRPr lang="cs-CZ" sz="1800"/>
          </a:p>
          <a:p>
            <a:pPr>
              <a:spcBef>
                <a:spcPct val="50000"/>
              </a:spcBef>
            </a:pPr>
            <a:endParaRPr lang="cs-CZ" sz="1800"/>
          </a:p>
          <a:p>
            <a:pPr>
              <a:spcBef>
                <a:spcPct val="50000"/>
              </a:spcBef>
            </a:pPr>
            <a:endParaRPr lang="cs-CZ" sz="1800"/>
          </a:p>
          <a:p>
            <a:pPr>
              <a:spcBef>
                <a:spcPct val="50000"/>
              </a:spcBef>
            </a:pPr>
            <a:endParaRPr lang="cs-CZ" sz="1800"/>
          </a:p>
          <a:p>
            <a:pPr>
              <a:spcBef>
                <a:spcPct val="50000"/>
              </a:spcBef>
            </a:pPr>
            <a:endParaRPr lang="cs-CZ" sz="1800"/>
          </a:p>
          <a:p>
            <a:pPr>
              <a:spcBef>
                <a:spcPct val="50000"/>
              </a:spcBef>
            </a:pPr>
            <a:endParaRPr lang="cs-CZ" sz="1800"/>
          </a:p>
          <a:p>
            <a:pPr>
              <a:spcBef>
                <a:spcPct val="50000"/>
              </a:spcBef>
            </a:pPr>
            <a:endParaRPr lang="cs-CZ" sz="1800"/>
          </a:p>
          <a:p>
            <a:pPr>
              <a:spcBef>
                <a:spcPct val="50000"/>
              </a:spcBef>
            </a:pPr>
            <a:endParaRPr lang="cs-CZ" sz="1800"/>
          </a:p>
          <a:p>
            <a:pPr>
              <a:spcBef>
                <a:spcPct val="50000"/>
              </a:spcBef>
            </a:pPr>
            <a:r>
              <a:rPr lang="cs-CZ" sz="2000"/>
              <a:t>End use:</a:t>
            </a:r>
          </a:p>
          <a:p>
            <a:pPr>
              <a:spcBef>
                <a:spcPct val="20000"/>
              </a:spcBef>
            </a:pPr>
            <a:r>
              <a:rPr lang="cs-CZ" sz="1800"/>
              <a:t>Industrial applications: chemical processings, cement fabric, incineration, power generation etc...</a:t>
            </a:r>
            <a:endParaRPr lang="cs-CZ"/>
          </a:p>
        </p:txBody>
      </p:sp>
      <p:sp>
        <p:nvSpPr>
          <p:cNvPr id="31747" name="AutoShape 62"/>
          <p:cNvSpPr>
            <a:spLocks noChangeArrowheads="1"/>
          </p:cNvSpPr>
          <p:nvPr/>
        </p:nvSpPr>
        <p:spPr bwMode="auto">
          <a:xfrm>
            <a:off x="304800" y="2590800"/>
            <a:ext cx="7086600" cy="3200400"/>
          </a:xfrm>
          <a:prstGeom prst="roundRect">
            <a:avLst>
              <a:gd name="adj" fmla="val 16667"/>
            </a:avLst>
          </a:prstGeom>
          <a:solidFill>
            <a:schemeClr val="bg1"/>
          </a:solidFill>
          <a:ln w="9525">
            <a:solidFill>
              <a:schemeClr val="tx1"/>
            </a:solidFill>
            <a:round/>
            <a:headEnd/>
            <a:tailEnd/>
          </a:ln>
        </p:spPr>
        <p:txBody>
          <a:bodyPr wrap="none" anchor="ctr"/>
          <a:lstStyle/>
          <a:p>
            <a:endParaRPr lang="cs-CZ"/>
          </a:p>
        </p:txBody>
      </p:sp>
      <p:sp>
        <p:nvSpPr>
          <p:cNvPr id="31748" name="Rectangle 10"/>
          <p:cNvSpPr>
            <a:spLocks noChangeAspect="1" noChangeArrowheads="1"/>
          </p:cNvSpPr>
          <p:nvPr/>
        </p:nvSpPr>
        <p:spPr bwMode="auto">
          <a:xfrm>
            <a:off x="3192463" y="3073400"/>
            <a:ext cx="236537" cy="260350"/>
          </a:xfrm>
          <a:prstGeom prst="rect">
            <a:avLst/>
          </a:prstGeom>
          <a:solidFill>
            <a:srgbClr val="FFFFFF"/>
          </a:solidFill>
          <a:ln w="25400">
            <a:noFill/>
            <a:miter lim="800000"/>
            <a:headEnd/>
            <a:tailEnd/>
          </a:ln>
        </p:spPr>
        <p:txBody>
          <a:bodyPr/>
          <a:lstStyle/>
          <a:p>
            <a:endParaRPr lang="cs-CZ"/>
          </a:p>
        </p:txBody>
      </p:sp>
      <p:sp>
        <p:nvSpPr>
          <p:cNvPr id="31749" name="Rectangle 11"/>
          <p:cNvSpPr>
            <a:spLocks noChangeAspect="1" noChangeArrowheads="1"/>
          </p:cNvSpPr>
          <p:nvPr/>
        </p:nvSpPr>
        <p:spPr bwMode="auto">
          <a:xfrm>
            <a:off x="3783013" y="3073400"/>
            <a:ext cx="234950" cy="260350"/>
          </a:xfrm>
          <a:prstGeom prst="rect">
            <a:avLst/>
          </a:prstGeom>
          <a:solidFill>
            <a:srgbClr val="FFFFFF"/>
          </a:solidFill>
          <a:ln w="25400">
            <a:noFill/>
            <a:miter lim="800000"/>
            <a:headEnd/>
            <a:tailEnd/>
          </a:ln>
        </p:spPr>
        <p:txBody>
          <a:bodyPr/>
          <a:lstStyle/>
          <a:p>
            <a:endParaRPr lang="cs-CZ"/>
          </a:p>
        </p:txBody>
      </p:sp>
      <p:sp>
        <p:nvSpPr>
          <p:cNvPr id="31750" name="AutoShape 12"/>
          <p:cNvSpPr>
            <a:spLocks noChangeAspect="1" noChangeArrowheads="1"/>
          </p:cNvSpPr>
          <p:nvPr/>
        </p:nvSpPr>
        <p:spPr bwMode="auto">
          <a:xfrm rot="5400000" flipH="1" flipV="1">
            <a:off x="3829050" y="2755901"/>
            <a:ext cx="238125" cy="139700"/>
          </a:xfrm>
          <a:prstGeom prst="rightArrow">
            <a:avLst>
              <a:gd name="adj1" fmla="val 50000"/>
              <a:gd name="adj2" fmla="val 42614"/>
            </a:avLst>
          </a:prstGeom>
          <a:solidFill>
            <a:srgbClr val="FFFF99"/>
          </a:solidFill>
          <a:ln w="12700">
            <a:solidFill>
              <a:srgbClr val="FFCC00"/>
            </a:solidFill>
            <a:miter lim="800000"/>
            <a:headEnd/>
            <a:tailEnd/>
          </a:ln>
        </p:spPr>
        <p:txBody>
          <a:bodyPr/>
          <a:lstStyle/>
          <a:p>
            <a:endParaRPr lang="cs-CZ"/>
          </a:p>
        </p:txBody>
      </p:sp>
      <p:sp>
        <p:nvSpPr>
          <p:cNvPr id="31751" name="AutoShape 13"/>
          <p:cNvSpPr>
            <a:spLocks noChangeAspect="1" noChangeArrowheads="1"/>
          </p:cNvSpPr>
          <p:nvPr/>
        </p:nvSpPr>
        <p:spPr bwMode="auto">
          <a:xfrm>
            <a:off x="2108200" y="4664075"/>
            <a:ext cx="250825" cy="198438"/>
          </a:xfrm>
          <a:prstGeom prst="rightArrow">
            <a:avLst>
              <a:gd name="adj1" fmla="val 50000"/>
              <a:gd name="adj2" fmla="val 31600"/>
            </a:avLst>
          </a:prstGeom>
          <a:solidFill>
            <a:srgbClr val="CC9900"/>
          </a:solidFill>
          <a:ln w="12700">
            <a:solidFill>
              <a:srgbClr val="CC9900"/>
            </a:solidFill>
            <a:miter lim="800000"/>
            <a:headEnd/>
            <a:tailEnd/>
          </a:ln>
        </p:spPr>
        <p:txBody>
          <a:bodyPr/>
          <a:lstStyle/>
          <a:p>
            <a:endParaRPr lang="cs-CZ"/>
          </a:p>
        </p:txBody>
      </p:sp>
      <p:sp>
        <p:nvSpPr>
          <p:cNvPr id="31752" name="Rectangle 14"/>
          <p:cNvSpPr>
            <a:spLocks noChangeAspect="1" noChangeArrowheads="1"/>
          </p:cNvSpPr>
          <p:nvPr/>
        </p:nvSpPr>
        <p:spPr bwMode="auto">
          <a:xfrm>
            <a:off x="2643188" y="4613275"/>
            <a:ext cx="138112" cy="230188"/>
          </a:xfrm>
          <a:prstGeom prst="rect">
            <a:avLst/>
          </a:prstGeom>
          <a:solidFill>
            <a:srgbClr val="FFFFFF"/>
          </a:solidFill>
          <a:ln w="9525">
            <a:noFill/>
            <a:miter lim="800000"/>
            <a:headEnd/>
            <a:tailEnd/>
          </a:ln>
        </p:spPr>
        <p:txBody>
          <a:bodyPr/>
          <a:lstStyle/>
          <a:p>
            <a:endParaRPr lang="cs-CZ"/>
          </a:p>
        </p:txBody>
      </p:sp>
      <p:sp>
        <p:nvSpPr>
          <p:cNvPr id="31753" name="Rectangle 15"/>
          <p:cNvSpPr>
            <a:spLocks noChangeAspect="1" noChangeArrowheads="1"/>
          </p:cNvSpPr>
          <p:nvPr/>
        </p:nvSpPr>
        <p:spPr bwMode="auto">
          <a:xfrm>
            <a:off x="2668588" y="3203575"/>
            <a:ext cx="1681162" cy="1628775"/>
          </a:xfrm>
          <a:prstGeom prst="rect">
            <a:avLst/>
          </a:prstGeom>
          <a:solidFill>
            <a:srgbClr val="FFFFFF"/>
          </a:solidFill>
          <a:ln w="19050">
            <a:solidFill>
              <a:srgbClr val="000000"/>
            </a:solidFill>
            <a:miter lim="800000"/>
            <a:headEnd/>
            <a:tailEnd/>
          </a:ln>
        </p:spPr>
        <p:txBody>
          <a:bodyPr/>
          <a:lstStyle/>
          <a:p>
            <a:endParaRPr lang="cs-CZ"/>
          </a:p>
        </p:txBody>
      </p:sp>
      <p:sp>
        <p:nvSpPr>
          <p:cNvPr id="31754" name="Rectangle 16"/>
          <p:cNvSpPr>
            <a:spLocks noChangeAspect="1" noChangeArrowheads="1"/>
          </p:cNvSpPr>
          <p:nvPr/>
        </p:nvSpPr>
        <p:spPr bwMode="auto">
          <a:xfrm>
            <a:off x="2749550" y="4787900"/>
            <a:ext cx="1577975" cy="103188"/>
          </a:xfrm>
          <a:prstGeom prst="rect">
            <a:avLst/>
          </a:prstGeom>
          <a:solidFill>
            <a:srgbClr val="FFFFFF"/>
          </a:solidFill>
          <a:ln w="9525">
            <a:noFill/>
            <a:miter lim="800000"/>
            <a:headEnd/>
            <a:tailEnd/>
          </a:ln>
        </p:spPr>
        <p:txBody>
          <a:bodyPr/>
          <a:lstStyle/>
          <a:p>
            <a:endParaRPr lang="cs-CZ"/>
          </a:p>
        </p:txBody>
      </p:sp>
      <p:sp>
        <p:nvSpPr>
          <p:cNvPr id="31755" name="Line 17"/>
          <p:cNvSpPr>
            <a:spLocks noChangeAspect="1" noChangeShapeType="1"/>
          </p:cNvSpPr>
          <p:nvPr/>
        </p:nvSpPr>
        <p:spPr bwMode="auto">
          <a:xfrm>
            <a:off x="2668588" y="4814888"/>
            <a:ext cx="733425" cy="593725"/>
          </a:xfrm>
          <a:prstGeom prst="line">
            <a:avLst/>
          </a:prstGeom>
          <a:noFill/>
          <a:ln w="19050">
            <a:solidFill>
              <a:srgbClr val="000000"/>
            </a:solidFill>
            <a:round/>
            <a:headEnd/>
            <a:tailEnd/>
          </a:ln>
        </p:spPr>
        <p:txBody>
          <a:bodyPr/>
          <a:lstStyle/>
          <a:p>
            <a:endParaRPr lang="cs-CZ"/>
          </a:p>
        </p:txBody>
      </p:sp>
      <p:sp>
        <p:nvSpPr>
          <p:cNvPr id="31756" name="Freeform 18"/>
          <p:cNvSpPr>
            <a:spLocks noChangeAspect="1"/>
          </p:cNvSpPr>
          <p:nvPr/>
        </p:nvSpPr>
        <p:spPr bwMode="auto">
          <a:xfrm>
            <a:off x="3656013" y="4810125"/>
            <a:ext cx="696912" cy="604838"/>
          </a:xfrm>
          <a:custGeom>
            <a:avLst/>
            <a:gdLst>
              <a:gd name="T0" fmla="*/ 696912 w 439"/>
              <a:gd name="T1" fmla="*/ 0 h 381"/>
              <a:gd name="T2" fmla="*/ 0 w 439"/>
              <a:gd name="T3" fmla="*/ 604838 h 381"/>
              <a:gd name="T4" fmla="*/ 0 60000 65536"/>
              <a:gd name="T5" fmla="*/ 0 60000 65536"/>
              <a:gd name="T6" fmla="*/ 0 w 439"/>
              <a:gd name="T7" fmla="*/ 0 h 381"/>
              <a:gd name="T8" fmla="*/ 439 w 439"/>
              <a:gd name="T9" fmla="*/ 381 h 381"/>
            </a:gdLst>
            <a:ahLst/>
            <a:cxnLst>
              <a:cxn ang="T4">
                <a:pos x="T0" y="T1"/>
              </a:cxn>
              <a:cxn ang="T5">
                <a:pos x="T2" y="T3"/>
              </a:cxn>
            </a:cxnLst>
            <a:rect l="T6" t="T7" r="T8" b="T9"/>
            <a:pathLst>
              <a:path w="439" h="381">
                <a:moveTo>
                  <a:pt x="439" y="0"/>
                </a:moveTo>
                <a:lnTo>
                  <a:pt x="0" y="381"/>
                </a:lnTo>
              </a:path>
            </a:pathLst>
          </a:custGeom>
          <a:noFill/>
          <a:ln w="19050">
            <a:solidFill>
              <a:srgbClr val="000000"/>
            </a:solidFill>
            <a:round/>
            <a:headEnd/>
            <a:tailEnd/>
          </a:ln>
        </p:spPr>
        <p:txBody>
          <a:bodyPr/>
          <a:lstStyle/>
          <a:p>
            <a:endParaRPr lang="cs-CZ"/>
          </a:p>
        </p:txBody>
      </p:sp>
      <p:sp>
        <p:nvSpPr>
          <p:cNvPr id="31757" name="Freeform 19"/>
          <p:cNvSpPr>
            <a:spLocks noChangeAspect="1"/>
          </p:cNvSpPr>
          <p:nvPr/>
        </p:nvSpPr>
        <p:spPr bwMode="auto">
          <a:xfrm>
            <a:off x="3381375" y="5391150"/>
            <a:ext cx="15875" cy="176213"/>
          </a:xfrm>
          <a:custGeom>
            <a:avLst/>
            <a:gdLst>
              <a:gd name="T0" fmla="*/ 0 w 10"/>
              <a:gd name="T1" fmla="*/ 0 h 111"/>
              <a:gd name="T2" fmla="*/ 15875 w 10"/>
              <a:gd name="T3" fmla="*/ 176213 h 111"/>
              <a:gd name="T4" fmla="*/ 0 60000 65536"/>
              <a:gd name="T5" fmla="*/ 0 60000 65536"/>
              <a:gd name="T6" fmla="*/ 0 w 10"/>
              <a:gd name="T7" fmla="*/ 0 h 111"/>
              <a:gd name="T8" fmla="*/ 10 w 10"/>
              <a:gd name="T9" fmla="*/ 111 h 111"/>
            </a:gdLst>
            <a:ahLst/>
            <a:cxnLst>
              <a:cxn ang="T4">
                <a:pos x="T0" y="T1"/>
              </a:cxn>
              <a:cxn ang="T5">
                <a:pos x="T2" y="T3"/>
              </a:cxn>
            </a:cxnLst>
            <a:rect l="T6" t="T7" r="T8" b="T9"/>
            <a:pathLst>
              <a:path w="10" h="111">
                <a:moveTo>
                  <a:pt x="0" y="0"/>
                </a:moveTo>
                <a:lnTo>
                  <a:pt x="10" y="111"/>
                </a:lnTo>
              </a:path>
            </a:pathLst>
          </a:custGeom>
          <a:noFill/>
          <a:ln w="19050">
            <a:solidFill>
              <a:srgbClr val="000000"/>
            </a:solidFill>
            <a:round/>
            <a:headEnd/>
            <a:tailEnd/>
          </a:ln>
        </p:spPr>
        <p:txBody>
          <a:bodyPr/>
          <a:lstStyle/>
          <a:p>
            <a:endParaRPr lang="cs-CZ"/>
          </a:p>
        </p:txBody>
      </p:sp>
      <p:sp>
        <p:nvSpPr>
          <p:cNvPr id="31758" name="Freeform 20"/>
          <p:cNvSpPr>
            <a:spLocks noChangeAspect="1"/>
          </p:cNvSpPr>
          <p:nvPr/>
        </p:nvSpPr>
        <p:spPr bwMode="auto">
          <a:xfrm>
            <a:off x="3657600" y="5400675"/>
            <a:ext cx="7938" cy="166688"/>
          </a:xfrm>
          <a:custGeom>
            <a:avLst/>
            <a:gdLst>
              <a:gd name="T0" fmla="*/ 0 w 5"/>
              <a:gd name="T1" fmla="*/ 0 h 105"/>
              <a:gd name="T2" fmla="*/ 7938 w 5"/>
              <a:gd name="T3" fmla="*/ 166688 h 105"/>
              <a:gd name="T4" fmla="*/ 0 60000 65536"/>
              <a:gd name="T5" fmla="*/ 0 60000 65536"/>
              <a:gd name="T6" fmla="*/ 0 w 5"/>
              <a:gd name="T7" fmla="*/ 0 h 105"/>
              <a:gd name="T8" fmla="*/ 5 w 5"/>
              <a:gd name="T9" fmla="*/ 105 h 105"/>
            </a:gdLst>
            <a:ahLst/>
            <a:cxnLst>
              <a:cxn ang="T4">
                <a:pos x="T0" y="T1"/>
              </a:cxn>
              <a:cxn ang="T5">
                <a:pos x="T2" y="T3"/>
              </a:cxn>
            </a:cxnLst>
            <a:rect l="T6" t="T7" r="T8" b="T9"/>
            <a:pathLst>
              <a:path w="5" h="105">
                <a:moveTo>
                  <a:pt x="0" y="0"/>
                </a:moveTo>
                <a:lnTo>
                  <a:pt x="5" y="105"/>
                </a:lnTo>
              </a:path>
            </a:pathLst>
          </a:custGeom>
          <a:noFill/>
          <a:ln w="19050">
            <a:solidFill>
              <a:srgbClr val="000000"/>
            </a:solidFill>
            <a:round/>
            <a:headEnd/>
            <a:tailEnd/>
          </a:ln>
        </p:spPr>
        <p:txBody>
          <a:bodyPr/>
          <a:lstStyle/>
          <a:p>
            <a:endParaRPr lang="cs-CZ"/>
          </a:p>
        </p:txBody>
      </p:sp>
      <p:sp>
        <p:nvSpPr>
          <p:cNvPr id="31759" name="AutoShape 21"/>
          <p:cNvSpPr>
            <a:spLocks noChangeAspect="1" noChangeArrowheads="1"/>
          </p:cNvSpPr>
          <p:nvPr/>
        </p:nvSpPr>
        <p:spPr bwMode="auto">
          <a:xfrm rot="5400000" flipV="1">
            <a:off x="3391693" y="5199857"/>
            <a:ext cx="277813" cy="165100"/>
          </a:xfrm>
          <a:prstGeom prst="rightArrow">
            <a:avLst>
              <a:gd name="adj1" fmla="val 50000"/>
              <a:gd name="adj2" fmla="val 42067"/>
            </a:avLst>
          </a:prstGeom>
          <a:solidFill>
            <a:srgbClr val="996633"/>
          </a:solidFill>
          <a:ln w="12700">
            <a:solidFill>
              <a:srgbClr val="000000"/>
            </a:solidFill>
            <a:miter lim="800000"/>
            <a:headEnd/>
            <a:tailEnd/>
          </a:ln>
        </p:spPr>
        <p:txBody>
          <a:bodyPr/>
          <a:lstStyle/>
          <a:p>
            <a:endParaRPr lang="cs-CZ"/>
          </a:p>
        </p:txBody>
      </p:sp>
      <p:sp>
        <p:nvSpPr>
          <p:cNvPr id="31760" name="Rectangle 22"/>
          <p:cNvSpPr>
            <a:spLocks noChangeAspect="1" noChangeArrowheads="1"/>
          </p:cNvSpPr>
          <p:nvPr/>
        </p:nvSpPr>
        <p:spPr bwMode="auto">
          <a:xfrm>
            <a:off x="3370263" y="3203575"/>
            <a:ext cx="293687" cy="1760538"/>
          </a:xfrm>
          <a:prstGeom prst="rect">
            <a:avLst/>
          </a:prstGeom>
          <a:solidFill>
            <a:srgbClr val="FFFFFF"/>
          </a:solidFill>
          <a:ln w="25400">
            <a:solidFill>
              <a:srgbClr val="000080"/>
            </a:solidFill>
            <a:miter lim="800000"/>
            <a:headEnd/>
            <a:tailEnd/>
          </a:ln>
        </p:spPr>
        <p:txBody>
          <a:bodyPr/>
          <a:lstStyle/>
          <a:p>
            <a:endParaRPr lang="cs-CZ"/>
          </a:p>
        </p:txBody>
      </p:sp>
      <p:sp>
        <p:nvSpPr>
          <p:cNvPr id="31761" name="Rectangle 23"/>
          <p:cNvSpPr>
            <a:spLocks noChangeAspect="1" noChangeArrowheads="1"/>
          </p:cNvSpPr>
          <p:nvPr/>
        </p:nvSpPr>
        <p:spPr bwMode="auto">
          <a:xfrm>
            <a:off x="2949575" y="3203575"/>
            <a:ext cx="293688" cy="1760538"/>
          </a:xfrm>
          <a:prstGeom prst="rect">
            <a:avLst/>
          </a:prstGeom>
          <a:solidFill>
            <a:srgbClr val="FFFFFF"/>
          </a:solidFill>
          <a:ln w="25400">
            <a:solidFill>
              <a:srgbClr val="000080"/>
            </a:solidFill>
            <a:miter lim="800000"/>
            <a:headEnd/>
            <a:tailEnd/>
          </a:ln>
        </p:spPr>
        <p:txBody>
          <a:bodyPr/>
          <a:lstStyle/>
          <a:p>
            <a:endParaRPr lang="cs-CZ"/>
          </a:p>
        </p:txBody>
      </p:sp>
      <p:sp>
        <p:nvSpPr>
          <p:cNvPr id="31762" name="Rectangle 24"/>
          <p:cNvSpPr>
            <a:spLocks noChangeAspect="1" noChangeArrowheads="1"/>
          </p:cNvSpPr>
          <p:nvPr/>
        </p:nvSpPr>
        <p:spPr bwMode="auto">
          <a:xfrm>
            <a:off x="3789363" y="3203575"/>
            <a:ext cx="295275" cy="1760538"/>
          </a:xfrm>
          <a:prstGeom prst="rect">
            <a:avLst/>
          </a:prstGeom>
          <a:solidFill>
            <a:srgbClr val="FFFFFF"/>
          </a:solidFill>
          <a:ln w="25400">
            <a:solidFill>
              <a:srgbClr val="000080"/>
            </a:solidFill>
            <a:miter lim="800000"/>
            <a:headEnd/>
            <a:tailEnd/>
          </a:ln>
        </p:spPr>
        <p:txBody>
          <a:bodyPr/>
          <a:lstStyle/>
          <a:p>
            <a:endParaRPr lang="cs-CZ"/>
          </a:p>
        </p:txBody>
      </p:sp>
      <p:grpSp>
        <p:nvGrpSpPr>
          <p:cNvPr id="31763" name="Group 25"/>
          <p:cNvGrpSpPr>
            <a:grpSpLocks noChangeAspect="1"/>
          </p:cNvGrpSpPr>
          <p:nvPr/>
        </p:nvGrpSpPr>
        <p:grpSpPr bwMode="auto">
          <a:xfrm>
            <a:off x="2528888" y="4060825"/>
            <a:ext cx="280987" cy="150813"/>
            <a:chOff x="2677" y="3217"/>
            <a:chExt cx="360" cy="180"/>
          </a:xfrm>
        </p:grpSpPr>
        <p:sp>
          <p:nvSpPr>
            <p:cNvPr id="31814" name="Line 26"/>
            <p:cNvSpPr>
              <a:spLocks noChangeAspect="1" noChangeShapeType="1"/>
            </p:cNvSpPr>
            <p:nvPr/>
          </p:nvSpPr>
          <p:spPr bwMode="auto">
            <a:xfrm>
              <a:off x="2677" y="3397"/>
              <a:ext cx="297" cy="0"/>
            </a:xfrm>
            <a:prstGeom prst="line">
              <a:avLst/>
            </a:prstGeom>
            <a:noFill/>
            <a:ln w="28575">
              <a:solidFill>
                <a:srgbClr val="000000"/>
              </a:solidFill>
              <a:round/>
              <a:headEnd/>
              <a:tailEnd/>
            </a:ln>
          </p:spPr>
          <p:txBody>
            <a:bodyPr/>
            <a:lstStyle/>
            <a:p>
              <a:endParaRPr lang="cs-CZ"/>
            </a:p>
          </p:txBody>
        </p:sp>
        <p:sp>
          <p:nvSpPr>
            <p:cNvPr id="31815" name="Line 27"/>
            <p:cNvSpPr>
              <a:spLocks noChangeAspect="1" noChangeShapeType="1"/>
            </p:cNvSpPr>
            <p:nvPr/>
          </p:nvSpPr>
          <p:spPr bwMode="auto">
            <a:xfrm>
              <a:off x="2677" y="3217"/>
              <a:ext cx="298" cy="0"/>
            </a:xfrm>
            <a:prstGeom prst="line">
              <a:avLst/>
            </a:prstGeom>
            <a:noFill/>
            <a:ln w="28575">
              <a:solidFill>
                <a:srgbClr val="000000"/>
              </a:solidFill>
              <a:round/>
              <a:headEnd/>
              <a:tailEnd/>
            </a:ln>
          </p:spPr>
          <p:txBody>
            <a:bodyPr/>
            <a:lstStyle/>
            <a:p>
              <a:endParaRPr lang="cs-CZ"/>
            </a:p>
          </p:txBody>
        </p:sp>
        <p:sp>
          <p:nvSpPr>
            <p:cNvPr id="31816" name="Rectangle 28"/>
            <p:cNvSpPr>
              <a:spLocks noChangeAspect="1" noChangeArrowheads="1"/>
            </p:cNvSpPr>
            <p:nvPr/>
          </p:nvSpPr>
          <p:spPr bwMode="auto">
            <a:xfrm>
              <a:off x="2677" y="3217"/>
              <a:ext cx="360" cy="180"/>
            </a:xfrm>
            <a:prstGeom prst="rect">
              <a:avLst/>
            </a:prstGeom>
            <a:solidFill>
              <a:srgbClr val="FFFFFF"/>
            </a:solidFill>
            <a:ln w="9525">
              <a:noFill/>
              <a:miter lim="800000"/>
              <a:headEnd/>
              <a:tailEnd/>
            </a:ln>
          </p:spPr>
          <p:txBody>
            <a:bodyPr/>
            <a:lstStyle/>
            <a:p>
              <a:endParaRPr lang="cs-CZ"/>
            </a:p>
          </p:txBody>
        </p:sp>
      </p:grpSp>
      <p:sp>
        <p:nvSpPr>
          <p:cNvPr id="31764" name="AutoShape 29"/>
          <p:cNvSpPr>
            <a:spLocks noChangeAspect="1" noChangeArrowheads="1"/>
          </p:cNvSpPr>
          <p:nvPr/>
        </p:nvSpPr>
        <p:spPr bwMode="auto">
          <a:xfrm>
            <a:off x="2108200" y="4013200"/>
            <a:ext cx="250825" cy="198438"/>
          </a:xfrm>
          <a:prstGeom prst="rightArrow">
            <a:avLst>
              <a:gd name="adj1" fmla="val 50000"/>
              <a:gd name="adj2" fmla="val 31600"/>
            </a:avLst>
          </a:prstGeom>
          <a:solidFill>
            <a:srgbClr val="CC9900"/>
          </a:solidFill>
          <a:ln w="12700">
            <a:solidFill>
              <a:srgbClr val="CC9900"/>
            </a:solidFill>
            <a:miter lim="800000"/>
            <a:headEnd/>
            <a:tailEnd/>
          </a:ln>
        </p:spPr>
        <p:txBody>
          <a:bodyPr/>
          <a:lstStyle/>
          <a:p>
            <a:endParaRPr lang="cs-CZ"/>
          </a:p>
        </p:txBody>
      </p:sp>
      <p:sp>
        <p:nvSpPr>
          <p:cNvPr id="31765" name="AutoShape 30"/>
          <p:cNvSpPr>
            <a:spLocks noChangeAspect="1" noChangeArrowheads="1"/>
          </p:cNvSpPr>
          <p:nvPr/>
        </p:nvSpPr>
        <p:spPr bwMode="auto">
          <a:xfrm>
            <a:off x="2108200" y="4314825"/>
            <a:ext cx="250825" cy="198438"/>
          </a:xfrm>
          <a:prstGeom prst="rightArrow">
            <a:avLst>
              <a:gd name="adj1" fmla="val 50000"/>
              <a:gd name="adj2" fmla="val 31600"/>
            </a:avLst>
          </a:prstGeom>
          <a:solidFill>
            <a:srgbClr val="CC9900"/>
          </a:solidFill>
          <a:ln w="12700">
            <a:solidFill>
              <a:srgbClr val="CC9900"/>
            </a:solidFill>
            <a:miter lim="800000"/>
            <a:headEnd/>
            <a:tailEnd/>
          </a:ln>
        </p:spPr>
        <p:txBody>
          <a:bodyPr/>
          <a:lstStyle/>
          <a:p>
            <a:endParaRPr lang="cs-CZ"/>
          </a:p>
        </p:txBody>
      </p:sp>
      <p:grpSp>
        <p:nvGrpSpPr>
          <p:cNvPr id="31766" name="Group 31"/>
          <p:cNvGrpSpPr>
            <a:grpSpLocks noChangeAspect="1"/>
          </p:cNvGrpSpPr>
          <p:nvPr/>
        </p:nvGrpSpPr>
        <p:grpSpPr bwMode="auto">
          <a:xfrm>
            <a:off x="2528888" y="4362450"/>
            <a:ext cx="280987" cy="150813"/>
            <a:chOff x="2677" y="3217"/>
            <a:chExt cx="360" cy="180"/>
          </a:xfrm>
        </p:grpSpPr>
        <p:sp>
          <p:nvSpPr>
            <p:cNvPr id="31811" name="Line 32"/>
            <p:cNvSpPr>
              <a:spLocks noChangeAspect="1" noChangeShapeType="1"/>
            </p:cNvSpPr>
            <p:nvPr/>
          </p:nvSpPr>
          <p:spPr bwMode="auto">
            <a:xfrm>
              <a:off x="2677" y="3397"/>
              <a:ext cx="297" cy="0"/>
            </a:xfrm>
            <a:prstGeom prst="line">
              <a:avLst/>
            </a:prstGeom>
            <a:noFill/>
            <a:ln w="28575">
              <a:solidFill>
                <a:srgbClr val="000000"/>
              </a:solidFill>
              <a:round/>
              <a:headEnd/>
              <a:tailEnd/>
            </a:ln>
          </p:spPr>
          <p:txBody>
            <a:bodyPr/>
            <a:lstStyle/>
            <a:p>
              <a:endParaRPr lang="cs-CZ"/>
            </a:p>
          </p:txBody>
        </p:sp>
        <p:sp>
          <p:nvSpPr>
            <p:cNvPr id="31812" name="Line 33"/>
            <p:cNvSpPr>
              <a:spLocks noChangeAspect="1" noChangeShapeType="1"/>
            </p:cNvSpPr>
            <p:nvPr/>
          </p:nvSpPr>
          <p:spPr bwMode="auto">
            <a:xfrm>
              <a:off x="2677" y="3217"/>
              <a:ext cx="298" cy="0"/>
            </a:xfrm>
            <a:prstGeom prst="line">
              <a:avLst/>
            </a:prstGeom>
            <a:noFill/>
            <a:ln w="28575">
              <a:solidFill>
                <a:srgbClr val="000000"/>
              </a:solidFill>
              <a:round/>
              <a:headEnd/>
              <a:tailEnd/>
            </a:ln>
          </p:spPr>
          <p:txBody>
            <a:bodyPr/>
            <a:lstStyle/>
            <a:p>
              <a:endParaRPr lang="cs-CZ"/>
            </a:p>
          </p:txBody>
        </p:sp>
        <p:sp>
          <p:nvSpPr>
            <p:cNvPr id="31813" name="Rectangle 34"/>
            <p:cNvSpPr>
              <a:spLocks noChangeAspect="1" noChangeArrowheads="1"/>
            </p:cNvSpPr>
            <p:nvPr/>
          </p:nvSpPr>
          <p:spPr bwMode="auto">
            <a:xfrm>
              <a:off x="2677" y="3217"/>
              <a:ext cx="360" cy="180"/>
            </a:xfrm>
            <a:prstGeom prst="rect">
              <a:avLst/>
            </a:prstGeom>
            <a:solidFill>
              <a:srgbClr val="FFFFFF"/>
            </a:solidFill>
            <a:ln w="9525">
              <a:noFill/>
              <a:miter lim="800000"/>
              <a:headEnd/>
              <a:tailEnd/>
            </a:ln>
          </p:spPr>
          <p:txBody>
            <a:bodyPr/>
            <a:lstStyle/>
            <a:p>
              <a:endParaRPr lang="cs-CZ"/>
            </a:p>
          </p:txBody>
        </p:sp>
      </p:grpSp>
      <p:grpSp>
        <p:nvGrpSpPr>
          <p:cNvPr id="31767" name="Group 35"/>
          <p:cNvGrpSpPr>
            <a:grpSpLocks noChangeAspect="1"/>
          </p:cNvGrpSpPr>
          <p:nvPr/>
        </p:nvGrpSpPr>
        <p:grpSpPr bwMode="auto">
          <a:xfrm>
            <a:off x="2528888" y="4664075"/>
            <a:ext cx="280987" cy="150813"/>
            <a:chOff x="2677" y="3217"/>
            <a:chExt cx="360" cy="180"/>
          </a:xfrm>
        </p:grpSpPr>
        <p:sp>
          <p:nvSpPr>
            <p:cNvPr id="31808" name="Line 36"/>
            <p:cNvSpPr>
              <a:spLocks noChangeAspect="1" noChangeShapeType="1"/>
            </p:cNvSpPr>
            <p:nvPr/>
          </p:nvSpPr>
          <p:spPr bwMode="auto">
            <a:xfrm>
              <a:off x="2677" y="3397"/>
              <a:ext cx="297" cy="0"/>
            </a:xfrm>
            <a:prstGeom prst="line">
              <a:avLst/>
            </a:prstGeom>
            <a:noFill/>
            <a:ln w="28575">
              <a:solidFill>
                <a:srgbClr val="000000"/>
              </a:solidFill>
              <a:round/>
              <a:headEnd/>
              <a:tailEnd/>
            </a:ln>
          </p:spPr>
          <p:txBody>
            <a:bodyPr/>
            <a:lstStyle/>
            <a:p>
              <a:endParaRPr lang="cs-CZ"/>
            </a:p>
          </p:txBody>
        </p:sp>
        <p:sp>
          <p:nvSpPr>
            <p:cNvPr id="31809" name="Line 37"/>
            <p:cNvSpPr>
              <a:spLocks noChangeAspect="1" noChangeShapeType="1"/>
            </p:cNvSpPr>
            <p:nvPr/>
          </p:nvSpPr>
          <p:spPr bwMode="auto">
            <a:xfrm>
              <a:off x="2677" y="3217"/>
              <a:ext cx="298" cy="0"/>
            </a:xfrm>
            <a:prstGeom prst="line">
              <a:avLst/>
            </a:prstGeom>
            <a:noFill/>
            <a:ln w="28575">
              <a:solidFill>
                <a:srgbClr val="000000"/>
              </a:solidFill>
              <a:round/>
              <a:headEnd/>
              <a:tailEnd/>
            </a:ln>
          </p:spPr>
          <p:txBody>
            <a:bodyPr/>
            <a:lstStyle/>
            <a:p>
              <a:endParaRPr lang="cs-CZ"/>
            </a:p>
          </p:txBody>
        </p:sp>
        <p:sp>
          <p:nvSpPr>
            <p:cNvPr id="31810" name="Rectangle 38"/>
            <p:cNvSpPr>
              <a:spLocks noChangeAspect="1" noChangeArrowheads="1"/>
            </p:cNvSpPr>
            <p:nvPr/>
          </p:nvSpPr>
          <p:spPr bwMode="auto">
            <a:xfrm>
              <a:off x="2677" y="3217"/>
              <a:ext cx="360" cy="180"/>
            </a:xfrm>
            <a:prstGeom prst="rect">
              <a:avLst/>
            </a:prstGeom>
            <a:solidFill>
              <a:srgbClr val="FFFFFF"/>
            </a:solidFill>
            <a:ln w="9525">
              <a:noFill/>
              <a:miter lim="800000"/>
              <a:headEnd/>
              <a:tailEnd/>
            </a:ln>
          </p:spPr>
          <p:txBody>
            <a:bodyPr/>
            <a:lstStyle/>
            <a:p>
              <a:endParaRPr lang="cs-CZ"/>
            </a:p>
          </p:txBody>
        </p:sp>
      </p:grpSp>
      <p:grpSp>
        <p:nvGrpSpPr>
          <p:cNvPr id="31768" name="Group 40"/>
          <p:cNvGrpSpPr>
            <a:grpSpLocks/>
          </p:cNvGrpSpPr>
          <p:nvPr/>
        </p:nvGrpSpPr>
        <p:grpSpPr bwMode="auto">
          <a:xfrm rot="-5400000">
            <a:off x="2170113" y="3857625"/>
            <a:ext cx="1868487" cy="169863"/>
            <a:chOff x="2677" y="3217"/>
            <a:chExt cx="360" cy="180"/>
          </a:xfrm>
        </p:grpSpPr>
        <p:sp>
          <p:nvSpPr>
            <p:cNvPr id="31805" name="Line 41"/>
            <p:cNvSpPr>
              <a:spLocks noChangeShapeType="1"/>
            </p:cNvSpPr>
            <p:nvPr/>
          </p:nvSpPr>
          <p:spPr bwMode="auto">
            <a:xfrm>
              <a:off x="2677" y="3397"/>
              <a:ext cx="297" cy="0"/>
            </a:xfrm>
            <a:prstGeom prst="line">
              <a:avLst/>
            </a:prstGeom>
            <a:noFill/>
            <a:ln w="19050">
              <a:solidFill>
                <a:schemeClr val="tx1"/>
              </a:solidFill>
              <a:prstDash val="dash"/>
              <a:round/>
              <a:headEnd/>
              <a:tailEnd/>
            </a:ln>
          </p:spPr>
          <p:txBody>
            <a:bodyPr/>
            <a:lstStyle/>
            <a:p>
              <a:endParaRPr lang="cs-CZ"/>
            </a:p>
          </p:txBody>
        </p:sp>
        <p:sp>
          <p:nvSpPr>
            <p:cNvPr id="31806" name="Line 42"/>
            <p:cNvSpPr>
              <a:spLocks noChangeShapeType="1"/>
            </p:cNvSpPr>
            <p:nvPr/>
          </p:nvSpPr>
          <p:spPr bwMode="auto">
            <a:xfrm>
              <a:off x="2677" y="3217"/>
              <a:ext cx="298" cy="0"/>
            </a:xfrm>
            <a:prstGeom prst="line">
              <a:avLst/>
            </a:prstGeom>
            <a:noFill/>
            <a:ln w="19050">
              <a:solidFill>
                <a:schemeClr val="tx1"/>
              </a:solidFill>
              <a:prstDash val="dash"/>
              <a:round/>
              <a:headEnd/>
              <a:tailEnd/>
            </a:ln>
          </p:spPr>
          <p:txBody>
            <a:bodyPr/>
            <a:lstStyle/>
            <a:p>
              <a:endParaRPr lang="cs-CZ"/>
            </a:p>
          </p:txBody>
        </p:sp>
        <p:sp>
          <p:nvSpPr>
            <p:cNvPr id="31807" name="Rectangle 43"/>
            <p:cNvSpPr>
              <a:spLocks noChangeArrowheads="1"/>
            </p:cNvSpPr>
            <p:nvPr/>
          </p:nvSpPr>
          <p:spPr bwMode="auto">
            <a:xfrm>
              <a:off x="2677" y="3217"/>
              <a:ext cx="360" cy="180"/>
            </a:xfrm>
            <a:prstGeom prst="rect">
              <a:avLst/>
            </a:prstGeom>
            <a:solidFill>
              <a:srgbClr val="FFFFFF"/>
            </a:solidFill>
            <a:ln w="19050">
              <a:solidFill>
                <a:schemeClr val="tx1"/>
              </a:solidFill>
              <a:prstDash val="dash"/>
              <a:miter lim="800000"/>
              <a:headEnd/>
              <a:tailEnd/>
            </a:ln>
          </p:spPr>
          <p:txBody>
            <a:bodyPr/>
            <a:lstStyle/>
            <a:p>
              <a:endParaRPr lang="cs-CZ"/>
            </a:p>
          </p:txBody>
        </p:sp>
      </p:grpSp>
      <p:sp>
        <p:nvSpPr>
          <p:cNvPr id="31769" name="AutoShape 52"/>
          <p:cNvSpPr>
            <a:spLocks noChangeAspect="1" noChangeArrowheads="1"/>
          </p:cNvSpPr>
          <p:nvPr/>
        </p:nvSpPr>
        <p:spPr bwMode="auto">
          <a:xfrm rot="5400000" flipH="1" flipV="1">
            <a:off x="2997200" y="2755901"/>
            <a:ext cx="238125" cy="139700"/>
          </a:xfrm>
          <a:prstGeom prst="rightArrow">
            <a:avLst>
              <a:gd name="adj1" fmla="val 50000"/>
              <a:gd name="adj2" fmla="val 42614"/>
            </a:avLst>
          </a:prstGeom>
          <a:solidFill>
            <a:srgbClr val="FFFF99"/>
          </a:solidFill>
          <a:ln w="12700">
            <a:solidFill>
              <a:srgbClr val="FFCC00"/>
            </a:solidFill>
            <a:miter lim="800000"/>
            <a:headEnd/>
            <a:tailEnd/>
          </a:ln>
        </p:spPr>
        <p:txBody>
          <a:bodyPr/>
          <a:lstStyle/>
          <a:p>
            <a:endParaRPr lang="cs-CZ"/>
          </a:p>
        </p:txBody>
      </p:sp>
      <p:sp>
        <p:nvSpPr>
          <p:cNvPr id="31770" name="AutoShape 53"/>
          <p:cNvSpPr>
            <a:spLocks noChangeAspect="1" noChangeArrowheads="1"/>
          </p:cNvSpPr>
          <p:nvPr/>
        </p:nvSpPr>
        <p:spPr bwMode="auto">
          <a:xfrm rot="5400000" flipH="1" flipV="1">
            <a:off x="3416300" y="2755901"/>
            <a:ext cx="238125" cy="139700"/>
          </a:xfrm>
          <a:prstGeom prst="rightArrow">
            <a:avLst>
              <a:gd name="adj1" fmla="val 50000"/>
              <a:gd name="adj2" fmla="val 42614"/>
            </a:avLst>
          </a:prstGeom>
          <a:solidFill>
            <a:srgbClr val="FFFF99"/>
          </a:solidFill>
          <a:ln w="12700">
            <a:solidFill>
              <a:srgbClr val="FFCC00"/>
            </a:solidFill>
            <a:miter lim="800000"/>
            <a:headEnd/>
            <a:tailEnd/>
          </a:ln>
        </p:spPr>
        <p:txBody>
          <a:bodyPr/>
          <a:lstStyle/>
          <a:p>
            <a:endParaRPr lang="cs-CZ"/>
          </a:p>
        </p:txBody>
      </p:sp>
      <p:sp>
        <p:nvSpPr>
          <p:cNvPr id="31771" name="AutoShape 54"/>
          <p:cNvSpPr>
            <a:spLocks noChangeAspect="1"/>
          </p:cNvSpPr>
          <p:nvPr/>
        </p:nvSpPr>
        <p:spPr bwMode="auto">
          <a:xfrm>
            <a:off x="708025" y="3452813"/>
            <a:ext cx="981075" cy="803275"/>
          </a:xfrm>
          <a:prstGeom prst="callout2">
            <a:avLst>
              <a:gd name="adj1" fmla="val 18750"/>
              <a:gd name="adj2" fmla="val 109523"/>
              <a:gd name="adj3" fmla="val 18750"/>
              <a:gd name="adj4" fmla="val 122620"/>
              <a:gd name="adj5" fmla="val 82815"/>
              <a:gd name="adj6" fmla="val 145875"/>
            </a:avLst>
          </a:prstGeom>
          <a:solidFill>
            <a:srgbClr val="FFFFFF"/>
          </a:solidFill>
          <a:ln w="9525">
            <a:solidFill>
              <a:srgbClr val="FF9900"/>
            </a:solidFill>
            <a:miter lim="800000"/>
            <a:headEnd/>
            <a:tailEnd/>
          </a:ln>
        </p:spPr>
        <p:txBody>
          <a:bodyPr lIns="0" tIns="0" rIns="0" bIns="0"/>
          <a:lstStyle/>
          <a:p>
            <a:pPr eaLnBrk="0" hangingPunct="0"/>
            <a:r>
              <a:rPr lang="cs-CZ" sz="1600"/>
              <a:t>Inlet of polluted air</a:t>
            </a:r>
          </a:p>
        </p:txBody>
      </p:sp>
      <p:sp>
        <p:nvSpPr>
          <p:cNvPr id="31772" name="AutoShape 56"/>
          <p:cNvSpPr>
            <a:spLocks noChangeAspect="1"/>
          </p:cNvSpPr>
          <p:nvPr/>
        </p:nvSpPr>
        <p:spPr bwMode="auto">
          <a:xfrm>
            <a:off x="708025" y="3008313"/>
            <a:ext cx="560388" cy="312737"/>
          </a:xfrm>
          <a:prstGeom prst="callout2">
            <a:avLst>
              <a:gd name="adj1" fmla="val 48000"/>
              <a:gd name="adj2" fmla="val 116667"/>
              <a:gd name="adj3" fmla="val 48000"/>
              <a:gd name="adj4" fmla="val 164306"/>
              <a:gd name="adj5" fmla="val 188000"/>
              <a:gd name="adj6" fmla="val 390694"/>
            </a:avLst>
          </a:prstGeom>
          <a:solidFill>
            <a:srgbClr val="FFFFFF"/>
          </a:solidFill>
          <a:ln w="9525">
            <a:solidFill>
              <a:srgbClr val="FF9900"/>
            </a:solidFill>
            <a:miter lim="800000"/>
            <a:headEnd/>
            <a:tailEnd/>
          </a:ln>
        </p:spPr>
        <p:txBody>
          <a:bodyPr lIns="0" tIns="0" rIns="0" bIns="0"/>
          <a:lstStyle/>
          <a:p>
            <a:pPr eaLnBrk="0" hangingPunct="0"/>
            <a:r>
              <a:rPr lang="cs-CZ" sz="1600"/>
              <a:t>Filters</a:t>
            </a:r>
          </a:p>
        </p:txBody>
      </p:sp>
      <p:sp>
        <p:nvSpPr>
          <p:cNvPr id="31773" name="AutoShape 57"/>
          <p:cNvSpPr>
            <a:spLocks noChangeAspect="1"/>
          </p:cNvSpPr>
          <p:nvPr/>
        </p:nvSpPr>
        <p:spPr bwMode="auto">
          <a:xfrm>
            <a:off x="708025" y="4964113"/>
            <a:ext cx="1400175" cy="452437"/>
          </a:xfrm>
          <a:prstGeom prst="callout2">
            <a:avLst>
              <a:gd name="adj1" fmla="val 33333"/>
              <a:gd name="adj2" fmla="val 106667"/>
              <a:gd name="adj3" fmla="val 33333"/>
              <a:gd name="adj4" fmla="val 142667"/>
              <a:gd name="adj5" fmla="val -313889"/>
              <a:gd name="adj6" fmla="val 197944"/>
            </a:avLst>
          </a:prstGeom>
          <a:solidFill>
            <a:srgbClr val="FFFFFF"/>
          </a:solidFill>
          <a:ln w="9525">
            <a:solidFill>
              <a:srgbClr val="FF9900"/>
            </a:solidFill>
            <a:miter lim="800000"/>
            <a:headEnd/>
            <a:tailEnd/>
          </a:ln>
        </p:spPr>
        <p:txBody>
          <a:bodyPr lIns="0" tIns="0" rIns="0" bIns="0"/>
          <a:lstStyle/>
          <a:p>
            <a:pPr eaLnBrk="0" hangingPunct="0"/>
            <a:r>
              <a:rPr lang="cs-CZ" sz="1600"/>
              <a:t>Back pulse of pressed air</a:t>
            </a:r>
          </a:p>
        </p:txBody>
      </p:sp>
      <p:sp>
        <p:nvSpPr>
          <p:cNvPr id="31774" name="AutoShape 58"/>
          <p:cNvSpPr>
            <a:spLocks noChangeAspect="1"/>
          </p:cNvSpPr>
          <p:nvPr/>
        </p:nvSpPr>
        <p:spPr bwMode="auto">
          <a:xfrm>
            <a:off x="5289550" y="4692650"/>
            <a:ext cx="1873250" cy="601663"/>
          </a:xfrm>
          <a:prstGeom prst="callout2">
            <a:avLst>
              <a:gd name="adj1" fmla="val 18995"/>
              <a:gd name="adj2" fmla="val -4069"/>
              <a:gd name="adj3" fmla="val 18995"/>
              <a:gd name="adj4" fmla="val -4069"/>
              <a:gd name="adj5" fmla="val 105542"/>
              <a:gd name="adj6" fmla="val -95338"/>
            </a:avLst>
          </a:prstGeom>
          <a:solidFill>
            <a:srgbClr val="FFFFFF"/>
          </a:solidFill>
          <a:ln w="9525">
            <a:solidFill>
              <a:srgbClr val="FF9900"/>
            </a:solidFill>
            <a:miter lim="800000"/>
            <a:headEnd/>
            <a:tailEnd/>
          </a:ln>
        </p:spPr>
        <p:txBody>
          <a:bodyPr lIns="0" tIns="0" rIns="0" bIns="0"/>
          <a:lstStyle/>
          <a:p>
            <a:pPr eaLnBrk="0" hangingPunct="0"/>
            <a:r>
              <a:rPr lang="cs-CZ" sz="1600"/>
              <a:t>Output of captured particles</a:t>
            </a:r>
          </a:p>
        </p:txBody>
      </p:sp>
      <p:sp>
        <p:nvSpPr>
          <p:cNvPr id="31775" name="AutoShape 59"/>
          <p:cNvSpPr>
            <a:spLocks noChangeAspect="1" noChangeArrowheads="1"/>
          </p:cNvSpPr>
          <p:nvPr/>
        </p:nvSpPr>
        <p:spPr bwMode="auto">
          <a:xfrm>
            <a:off x="3048000" y="3338513"/>
            <a:ext cx="141288" cy="300037"/>
          </a:xfrm>
          <a:prstGeom prst="downArrow">
            <a:avLst>
              <a:gd name="adj1" fmla="val 50000"/>
              <a:gd name="adj2" fmla="val 53090"/>
            </a:avLst>
          </a:prstGeom>
          <a:solidFill>
            <a:srgbClr val="FFCC99"/>
          </a:solidFill>
          <a:ln w="9525">
            <a:solidFill>
              <a:srgbClr val="FF0000"/>
            </a:solidFill>
            <a:miter lim="800000"/>
            <a:headEnd/>
            <a:tailEnd/>
          </a:ln>
        </p:spPr>
        <p:txBody>
          <a:bodyPr/>
          <a:lstStyle/>
          <a:p>
            <a:endParaRPr lang="cs-CZ"/>
          </a:p>
        </p:txBody>
      </p:sp>
      <p:sp>
        <p:nvSpPr>
          <p:cNvPr id="31776" name="AutoShape 60"/>
          <p:cNvSpPr>
            <a:spLocks noChangeAspect="1" noChangeArrowheads="1"/>
          </p:cNvSpPr>
          <p:nvPr/>
        </p:nvSpPr>
        <p:spPr bwMode="auto">
          <a:xfrm>
            <a:off x="3468688" y="3338513"/>
            <a:ext cx="139700" cy="300037"/>
          </a:xfrm>
          <a:prstGeom prst="downArrow">
            <a:avLst>
              <a:gd name="adj1" fmla="val 50000"/>
              <a:gd name="adj2" fmla="val 53693"/>
            </a:avLst>
          </a:prstGeom>
          <a:solidFill>
            <a:srgbClr val="FFCC99"/>
          </a:solidFill>
          <a:ln w="9525">
            <a:solidFill>
              <a:srgbClr val="FF0000"/>
            </a:solidFill>
            <a:miter lim="800000"/>
            <a:headEnd/>
            <a:tailEnd/>
          </a:ln>
        </p:spPr>
        <p:txBody>
          <a:bodyPr/>
          <a:lstStyle/>
          <a:p>
            <a:endParaRPr lang="cs-CZ"/>
          </a:p>
        </p:txBody>
      </p:sp>
      <p:sp>
        <p:nvSpPr>
          <p:cNvPr id="31777" name="AutoShape 61"/>
          <p:cNvSpPr>
            <a:spLocks noChangeAspect="1" noChangeArrowheads="1"/>
          </p:cNvSpPr>
          <p:nvPr/>
        </p:nvSpPr>
        <p:spPr bwMode="auto">
          <a:xfrm>
            <a:off x="3889375" y="3338513"/>
            <a:ext cx="139700" cy="300037"/>
          </a:xfrm>
          <a:prstGeom prst="downArrow">
            <a:avLst>
              <a:gd name="adj1" fmla="val 50000"/>
              <a:gd name="adj2" fmla="val 53693"/>
            </a:avLst>
          </a:prstGeom>
          <a:solidFill>
            <a:srgbClr val="FFCC99"/>
          </a:solidFill>
          <a:ln w="9525">
            <a:solidFill>
              <a:srgbClr val="FF0000"/>
            </a:solidFill>
            <a:miter lim="800000"/>
            <a:headEnd/>
            <a:tailEnd/>
          </a:ln>
        </p:spPr>
        <p:txBody>
          <a:bodyPr/>
          <a:lstStyle/>
          <a:p>
            <a:endParaRPr lang="cs-CZ"/>
          </a:p>
        </p:txBody>
      </p:sp>
      <p:grpSp>
        <p:nvGrpSpPr>
          <p:cNvPr id="31778" name="Group 66"/>
          <p:cNvGrpSpPr>
            <a:grpSpLocks/>
          </p:cNvGrpSpPr>
          <p:nvPr/>
        </p:nvGrpSpPr>
        <p:grpSpPr bwMode="auto">
          <a:xfrm rot="-5400000">
            <a:off x="3008313" y="3857625"/>
            <a:ext cx="1868487" cy="169863"/>
            <a:chOff x="2677" y="3217"/>
            <a:chExt cx="360" cy="180"/>
          </a:xfrm>
        </p:grpSpPr>
        <p:sp>
          <p:nvSpPr>
            <p:cNvPr id="31802" name="Line 67"/>
            <p:cNvSpPr>
              <a:spLocks noChangeShapeType="1"/>
            </p:cNvSpPr>
            <p:nvPr/>
          </p:nvSpPr>
          <p:spPr bwMode="auto">
            <a:xfrm>
              <a:off x="2677" y="3397"/>
              <a:ext cx="297" cy="0"/>
            </a:xfrm>
            <a:prstGeom prst="line">
              <a:avLst/>
            </a:prstGeom>
            <a:noFill/>
            <a:ln w="19050">
              <a:solidFill>
                <a:schemeClr val="tx1"/>
              </a:solidFill>
              <a:prstDash val="dash"/>
              <a:round/>
              <a:headEnd/>
              <a:tailEnd/>
            </a:ln>
          </p:spPr>
          <p:txBody>
            <a:bodyPr/>
            <a:lstStyle/>
            <a:p>
              <a:endParaRPr lang="cs-CZ"/>
            </a:p>
          </p:txBody>
        </p:sp>
        <p:sp>
          <p:nvSpPr>
            <p:cNvPr id="31803" name="Line 68"/>
            <p:cNvSpPr>
              <a:spLocks noChangeShapeType="1"/>
            </p:cNvSpPr>
            <p:nvPr/>
          </p:nvSpPr>
          <p:spPr bwMode="auto">
            <a:xfrm>
              <a:off x="2677" y="3217"/>
              <a:ext cx="298" cy="0"/>
            </a:xfrm>
            <a:prstGeom prst="line">
              <a:avLst/>
            </a:prstGeom>
            <a:noFill/>
            <a:ln w="19050">
              <a:solidFill>
                <a:schemeClr val="tx1"/>
              </a:solidFill>
              <a:prstDash val="dash"/>
              <a:round/>
              <a:headEnd/>
              <a:tailEnd/>
            </a:ln>
          </p:spPr>
          <p:txBody>
            <a:bodyPr/>
            <a:lstStyle/>
            <a:p>
              <a:endParaRPr lang="cs-CZ"/>
            </a:p>
          </p:txBody>
        </p:sp>
        <p:sp>
          <p:nvSpPr>
            <p:cNvPr id="31804" name="Rectangle 69"/>
            <p:cNvSpPr>
              <a:spLocks noChangeArrowheads="1"/>
            </p:cNvSpPr>
            <p:nvPr/>
          </p:nvSpPr>
          <p:spPr bwMode="auto">
            <a:xfrm>
              <a:off x="2677" y="3217"/>
              <a:ext cx="360" cy="180"/>
            </a:xfrm>
            <a:prstGeom prst="rect">
              <a:avLst/>
            </a:prstGeom>
            <a:solidFill>
              <a:srgbClr val="FFFFFF"/>
            </a:solidFill>
            <a:ln w="19050">
              <a:solidFill>
                <a:schemeClr val="tx1"/>
              </a:solidFill>
              <a:prstDash val="dash"/>
              <a:miter lim="800000"/>
              <a:headEnd/>
              <a:tailEnd/>
            </a:ln>
          </p:spPr>
          <p:txBody>
            <a:bodyPr/>
            <a:lstStyle/>
            <a:p>
              <a:endParaRPr lang="cs-CZ"/>
            </a:p>
          </p:txBody>
        </p:sp>
      </p:grpSp>
      <p:grpSp>
        <p:nvGrpSpPr>
          <p:cNvPr id="31779" name="Group 70"/>
          <p:cNvGrpSpPr>
            <a:grpSpLocks/>
          </p:cNvGrpSpPr>
          <p:nvPr/>
        </p:nvGrpSpPr>
        <p:grpSpPr bwMode="auto">
          <a:xfrm rot="-5400000">
            <a:off x="2590800" y="3857626"/>
            <a:ext cx="1868487" cy="169862"/>
            <a:chOff x="2677" y="3217"/>
            <a:chExt cx="360" cy="180"/>
          </a:xfrm>
        </p:grpSpPr>
        <p:sp>
          <p:nvSpPr>
            <p:cNvPr id="31799" name="Line 71"/>
            <p:cNvSpPr>
              <a:spLocks noChangeShapeType="1"/>
            </p:cNvSpPr>
            <p:nvPr/>
          </p:nvSpPr>
          <p:spPr bwMode="auto">
            <a:xfrm>
              <a:off x="2677" y="3397"/>
              <a:ext cx="297" cy="0"/>
            </a:xfrm>
            <a:prstGeom prst="line">
              <a:avLst/>
            </a:prstGeom>
            <a:noFill/>
            <a:ln w="19050">
              <a:solidFill>
                <a:schemeClr val="tx1"/>
              </a:solidFill>
              <a:prstDash val="dash"/>
              <a:round/>
              <a:headEnd/>
              <a:tailEnd/>
            </a:ln>
          </p:spPr>
          <p:txBody>
            <a:bodyPr/>
            <a:lstStyle/>
            <a:p>
              <a:endParaRPr lang="cs-CZ"/>
            </a:p>
          </p:txBody>
        </p:sp>
        <p:sp>
          <p:nvSpPr>
            <p:cNvPr id="31800" name="Line 72"/>
            <p:cNvSpPr>
              <a:spLocks noChangeShapeType="1"/>
            </p:cNvSpPr>
            <p:nvPr/>
          </p:nvSpPr>
          <p:spPr bwMode="auto">
            <a:xfrm>
              <a:off x="2677" y="3217"/>
              <a:ext cx="298" cy="0"/>
            </a:xfrm>
            <a:prstGeom prst="line">
              <a:avLst/>
            </a:prstGeom>
            <a:noFill/>
            <a:ln w="19050">
              <a:solidFill>
                <a:schemeClr val="tx1"/>
              </a:solidFill>
              <a:prstDash val="dash"/>
              <a:round/>
              <a:headEnd/>
              <a:tailEnd/>
            </a:ln>
          </p:spPr>
          <p:txBody>
            <a:bodyPr/>
            <a:lstStyle/>
            <a:p>
              <a:endParaRPr lang="cs-CZ"/>
            </a:p>
          </p:txBody>
        </p:sp>
        <p:sp>
          <p:nvSpPr>
            <p:cNvPr id="31801" name="Rectangle 73"/>
            <p:cNvSpPr>
              <a:spLocks noChangeArrowheads="1"/>
            </p:cNvSpPr>
            <p:nvPr/>
          </p:nvSpPr>
          <p:spPr bwMode="auto">
            <a:xfrm>
              <a:off x="2677" y="3217"/>
              <a:ext cx="360" cy="180"/>
            </a:xfrm>
            <a:prstGeom prst="rect">
              <a:avLst/>
            </a:prstGeom>
            <a:solidFill>
              <a:srgbClr val="FFFFFF"/>
            </a:solidFill>
            <a:ln w="19050">
              <a:solidFill>
                <a:schemeClr val="tx1"/>
              </a:solidFill>
              <a:prstDash val="dash"/>
              <a:miter lim="800000"/>
              <a:headEnd/>
              <a:tailEnd/>
            </a:ln>
          </p:spPr>
          <p:txBody>
            <a:bodyPr/>
            <a:lstStyle/>
            <a:p>
              <a:endParaRPr lang="cs-CZ"/>
            </a:p>
          </p:txBody>
        </p:sp>
      </p:grpSp>
      <p:sp>
        <p:nvSpPr>
          <p:cNvPr id="31780" name="Rectangle 74"/>
          <p:cNvSpPr>
            <a:spLocks noChangeArrowheads="1"/>
          </p:cNvSpPr>
          <p:nvPr/>
        </p:nvSpPr>
        <p:spPr bwMode="auto">
          <a:xfrm>
            <a:off x="2819400" y="2971800"/>
            <a:ext cx="1447800" cy="76200"/>
          </a:xfrm>
          <a:prstGeom prst="rect">
            <a:avLst/>
          </a:prstGeom>
          <a:solidFill>
            <a:schemeClr val="bg1"/>
          </a:solidFill>
          <a:ln w="9525">
            <a:noFill/>
            <a:miter lim="800000"/>
            <a:headEnd/>
            <a:tailEnd/>
          </a:ln>
        </p:spPr>
        <p:txBody>
          <a:bodyPr wrap="none" anchor="ctr"/>
          <a:lstStyle/>
          <a:p>
            <a:endParaRPr lang="cs-CZ"/>
          </a:p>
        </p:txBody>
      </p:sp>
      <p:sp>
        <p:nvSpPr>
          <p:cNvPr id="31781" name="AutoShape 55"/>
          <p:cNvSpPr>
            <a:spLocks noChangeAspect="1"/>
          </p:cNvSpPr>
          <p:nvPr/>
        </p:nvSpPr>
        <p:spPr bwMode="auto">
          <a:xfrm>
            <a:off x="5437188" y="3200400"/>
            <a:ext cx="1497012" cy="463550"/>
          </a:xfrm>
          <a:prstGeom prst="callout2">
            <a:avLst>
              <a:gd name="adj1" fmla="val 24657"/>
              <a:gd name="adj2" fmla="val -5088"/>
              <a:gd name="adj3" fmla="val 24657"/>
              <a:gd name="adj4" fmla="val -5088"/>
              <a:gd name="adj5" fmla="val -65755"/>
              <a:gd name="adj6" fmla="val -129269"/>
            </a:avLst>
          </a:prstGeom>
          <a:solidFill>
            <a:srgbClr val="FFFFFF"/>
          </a:solidFill>
          <a:ln w="9525">
            <a:solidFill>
              <a:srgbClr val="FF9900"/>
            </a:solidFill>
            <a:miter lim="800000"/>
            <a:headEnd/>
            <a:tailEnd/>
          </a:ln>
        </p:spPr>
        <p:txBody>
          <a:bodyPr lIns="0" tIns="0" rIns="0" bIns="0"/>
          <a:lstStyle/>
          <a:p>
            <a:pPr eaLnBrk="0" hangingPunct="0"/>
            <a:r>
              <a:rPr lang="cs-CZ" sz="1600"/>
              <a:t>Outlet of clean air</a:t>
            </a:r>
          </a:p>
        </p:txBody>
      </p:sp>
      <p:sp>
        <p:nvSpPr>
          <p:cNvPr id="31782" name="Oval 75"/>
          <p:cNvSpPr>
            <a:spLocks noChangeArrowheads="1"/>
          </p:cNvSpPr>
          <p:nvPr/>
        </p:nvSpPr>
        <p:spPr bwMode="auto">
          <a:xfrm>
            <a:off x="3429000" y="5486400"/>
            <a:ext cx="76200" cy="76200"/>
          </a:xfrm>
          <a:prstGeom prst="ellipse">
            <a:avLst/>
          </a:prstGeom>
          <a:solidFill>
            <a:schemeClr val="bg1"/>
          </a:solidFill>
          <a:ln w="19050">
            <a:solidFill>
              <a:schemeClr val="tx1"/>
            </a:solidFill>
            <a:round/>
            <a:headEnd/>
            <a:tailEnd/>
          </a:ln>
        </p:spPr>
        <p:txBody>
          <a:bodyPr wrap="none" anchor="ctr"/>
          <a:lstStyle/>
          <a:p>
            <a:endParaRPr lang="cs-CZ"/>
          </a:p>
        </p:txBody>
      </p:sp>
      <p:sp>
        <p:nvSpPr>
          <p:cNvPr id="31783" name="Oval 76"/>
          <p:cNvSpPr>
            <a:spLocks noChangeArrowheads="1"/>
          </p:cNvSpPr>
          <p:nvPr/>
        </p:nvSpPr>
        <p:spPr bwMode="auto">
          <a:xfrm>
            <a:off x="3543300" y="5486400"/>
            <a:ext cx="76200" cy="76200"/>
          </a:xfrm>
          <a:prstGeom prst="ellipse">
            <a:avLst/>
          </a:prstGeom>
          <a:solidFill>
            <a:schemeClr val="bg1"/>
          </a:solidFill>
          <a:ln w="19050">
            <a:solidFill>
              <a:schemeClr val="tx1"/>
            </a:solidFill>
            <a:round/>
            <a:headEnd/>
            <a:tailEnd/>
          </a:ln>
        </p:spPr>
        <p:txBody>
          <a:bodyPr wrap="none" anchor="ctr"/>
          <a:lstStyle/>
          <a:p>
            <a:endParaRPr lang="cs-CZ"/>
          </a:p>
        </p:txBody>
      </p:sp>
      <p:grpSp>
        <p:nvGrpSpPr>
          <p:cNvPr id="31784" name="Group 78"/>
          <p:cNvGrpSpPr>
            <a:grpSpLocks/>
          </p:cNvGrpSpPr>
          <p:nvPr/>
        </p:nvGrpSpPr>
        <p:grpSpPr bwMode="auto">
          <a:xfrm>
            <a:off x="3124200" y="5638800"/>
            <a:ext cx="1257300" cy="561975"/>
            <a:chOff x="3397" y="3032"/>
            <a:chExt cx="1980" cy="886"/>
          </a:xfrm>
        </p:grpSpPr>
        <p:sp>
          <p:nvSpPr>
            <p:cNvPr id="31787" name="Rectangle 79"/>
            <p:cNvSpPr>
              <a:spLocks noChangeArrowheads="1"/>
            </p:cNvSpPr>
            <p:nvPr/>
          </p:nvSpPr>
          <p:spPr bwMode="auto">
            <a:xfrm>
              <a:off x="3577" y="3577"/>
              <a:ext cx="1800" cy="180"/>
            </a:xfrm>
            <a:prstGeom prst="rect">
              <a:avLst/>
            </a:prstGeom>
            <a:solidFill>
              <a:srgbClr val="C0C0C0"/>
            </a:solidFill>
            <a:ln w="9525">
              <a:solidFill>
                <a:srgbClr val="000000"/>
              </a:solidFill>
              <a:miter lim="800000"/>
              <a:headEnd/>
              <a:tailEnd/>
            </a:ln>
          </p:spPr>
          <p:txBody>
            <a:bodyPr/>
            <a:lstStyle/>
            <a:p>
              <a:endParaRPr lang="cs-CZ"/>
            </a:p>
          </p:txBody>
        </p:sp>
        <p:sp>
          <p:nvSpPr>
            <p:cNvPr id="31788" name="Rectangle 80"/>
            <p:cNvSpPr>
              <a:spLocks noChangeArrowheads="1"/>
            </p:cNvSpPr>
            <p:nvPr/>
          </p:nvSpPr>
          <p:spPr bwMode="auto">
            <a:xfrm>
              <a:off x="3397" y="3337"/>
              <a:ext cx="1440" cy="240"/>
            </a:xfrm>
            <a:prstGeom prst="rect">
              <a:avLst/>
            </a:prstGeom>
            <a:solidFill>
              <a:srgbClr val="FFCC00"/>
            </a:solidFill>
            <a:ln w="9525">
              <a:solidFill>
                <a:srgbClr val="000000"/>
              </a:solidFill>
              <a:miter lim="800000"/>
              <a:headEnd/>
              <a:tailEnd/>
            </a:ln>
          </p:spPr>
          <p:txBody>
            <a:bodyPr wrap="none" anchor="ctr"/>
            <a:lstStyle/>
            <a:p>
              <a:endParaRPr lang="cs-CZ"/>
            </a:p>
          </p:txBody>
        </p:sp>
        <p:sp>
          <p:nvSpPr>
            <p:cNvPr id="31789" name="Rectangle 81"/>
            <p:cNvSpPr>
              <a:spLocks noChangeArrowheads="1"/>
            </p:cNvSpPr>
            <p:nvPr/>
          </p:nvSpPr>
          <p:spPr bwMode="auto">
            <a:xfrm>
              <a:off x="4837" y="3397"/>
              <a:ext cx="540" cy="180"/>
            </a:xfrm>
            <a:prstGeom prst="rect">
              <a:avLst/>
            </a:prstGeom>
            <a:solidFill>
              <a:srgbClr val="FFCC00"/>
            </a:solidFill>
            <a:ln w="9525">
              <a:solidFill>
                <a:srgbClr val="000000"/>
              </a:solidFill>
              <a:miter lim="800000"/>
              <a:headEnd/>
              <a:tailEnd/>
            </a:ln>
          </p:spPr>
          <p:txBody>
            <a:bodyPr/>
            <a:lstStyle/>
            <a:p>
              <a:endParaRPr lang="cs-CZ"/>
            </a:p>
          </p:txBody>
        </p:sp>
        <p:sp>
          <p:nvSpPr>
            <p:cNvPr id="31790" name="AutoShape 82"/>
            <p:cNvSpPr>
              <a:spLocks noChangeArrowheads="1"/>
            </p:cNvSpPr>
            <p:nvPr/>
          </p:nvSpPr>
          <p:spPr bwMode="auto">
            <a:xfrm>
              <a:off x="5197" y="3037"/>
              <a:ext cx="180" cy="360"/>
            </a:xfrm>
            <a:prstGeom prst="rtTriangle">
              <a:avLst/>
            </a:prstGeom>
            <a:solidFill>
              <a:srgbClr val="CCFFFF"/>
            </a:solidFill>
            <a:ln w="9525">
              <a:solidFill>
                <a:srgbClr val="000000"/>
              </a:solidFill>
              <a:miter lim="800000"/>
              <a:headEnd/>
              <a:tailEnd/>
            </a:ln>
          </p:spPr>
          <p:txBody>
            <a:bodyPr/>
            <a:lstStyle/>
            <a:p>
              <a:endParaRPr lang="cs-CZ"/>
            </a:p>
          </p:txBody>
        </p:sp>
        <p:sp>
          <p:nvSpPr>
            <p:cNvPr id="31791" name="Rectangle 83"/>
            <p:cNvSpPr>
              <a:spLocks noChangeArrowheads="1"/>
            </p:cNvSpPr>
            <p:nvPr/>
          </p:nvSpPr>
          <p:spPr bwMode="auto">
            <a:xfrm>
              <a:off x="4837" y="3037"/>
              <a:ext cx="360" cy="360"/>
            </a:xfrm>
            <a:prstGeom prst="rect">
              <a:avLst/>
            </a:prstGeom>
            <a:solidFill>
              <a:srgbClr val="FFCC00"/>
            </a:solidFill>
            <a:ln w="9525">
              <a:solidFill>
                <a:srgbClr val="000000"/>
              </a:solidFill>
              <a:miter lim="800000"/>
              <a:headEnd/>
              <a:tailEnd/>
            </a:ln>
          </p:spPr>
          <p:txBody>
            <a:bodyPr/>
            <a:lstStyle/>
            <a:p>
              <a:endParaRPr lang="cs-CZ"/>
            </a:p>
          </p:txBody>
        </p:sp>
        <p:sp>
          <p:nvSpPr>
            <p:cNvPr id="31792" name="AutoShape 84"/>
            <p:cNvSpPr>
              <a:spLocks noChangeArrowheads="1"/>
            </p:cNvSpPr>
            <p:nvPr/>
          </p:nvSpPr>
          <p:spPr bwMode="auto">
            <a:xfrm rot="16200000" flipH="1">
              <a:off x="5197" y="3577"/>
              <a:ext cx="180" cy="180"/>
            </a:xfrm>
            <a:prstGeom prst="rtTriangle">
              <a:avLst/>
            </a:prstGeom>
            <a:solidFill>
              <a:srgbClr val="000000"/>
            </a:solidFill>
            <a:ln w="9525">
              <a:solidFill>
                <a:srgbClr val="000000"/>
              </a:solidFill>
              <a:miter lim="800000"/>
              <a:headEnd/>
              <a:tailEnd/>
            </a:ln>
          </p:spPr>
          <p:txBody>
            <a:bodyPr/>
            <a:lstStyle/>
            <a:p>
              <a:endParaRPr lang="cs-CZ"/>
            </a:p>
          </p:txBody>
        </p:sp>
        <p:sp>
          <p:nvSpPr>
            <p:cNvPr id="31793" name="AutoShape 85"/>
            <p:cNvSpPr>
              <a:spLocks noChangeArrowheads="1"/>
            </p:cNvSpPr>
            <p:nvPr/>
          </p:nvSpPr>
          <p:spPr bwMode="auto">
            <a:xfrm>
              <a:off x="4297" y="3577"/>
              <a:ext cx="720" cy="180"/>
            </a:xfrm>
            <a:custGeom>
              <a:avLst/>
              <a:gdLst>
                <a:gd name="T0" fmla="*/ 21 w 21600"/>
                <a:gd name="T1" fmla="*/ 1 h 21600"/>
                <a:gd name="T2" fmla="*/ 12 w 21600"/>
                <a:gd name="T3" fmla="*/ 1 h 21600"/>
                <a:gd name="T4" fmla="*/ 3 w 21600"/>
                <a:gd name="T5" fmla="*/ 1 h 21600"/>
                <a:gd name="T6" fmla="*/ 12 w 21600"/>
                <a:gd name="T7" fmla="*/ 0 h 21600"/>
                <a:gd name="T8" fmla="*/ 0 60000 65536"/>
                <a:gd name="T9" fmla="*/ 0 60000 65536"/>
                <a:gd name="T10" fmla="*/ 0 60000 65536"/>
                <a:gd name="T11" fmla="*/ 0 60000 65536"/>
                <a:gd name="T12" fmla="*/ 4500 w 21600"/>
                <a:gd name="T13" fmla="*/ 4560 h 21600"/>
                <a:gd name="T14" fmla="*/ 17100 w 21600"/>
                <a:gd name="T15" fmla="*/ 1716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00"/>
            </a:solidFill>
            <a:ln w="9525">
              <a:solidFill>
                <a:srgbClr val="000000"/>
              </a:solidFill>
              <a:miter lim="800000"/>
              <a:headEnd/>
              <a:tailEnd/>
            </a:ln>
          </p:spPr>
          <p:txBody>
            <a:bodyPr/>
            <a:lstStyle/>
            <a:p>
              <a:endParaRPr lang="cs-CZ"/>
            </a:p>
          </p:txBody>
        </p:sp>
        <p:sp>
          <p:nvSpPr>
            <p:cNvPr id="31794" name="Oval 86"/>
            <p:cNvSpPr>
              <a:spLocks noChangeAspect="1" noChangeArrowheads="1"/>
            </p:cNvSpPr>
            <p:nvPr/>
          </p:nvSpPr>
          <p:spPr bwMode="auto">
            <a:xfrm>
              <a:off x="3657" y="3691"/>
              <a:ext cx="227" cy="227"/>
            </a:xfrm>
            <a:prstGeom prst="ellipse">
              <a:avLst/>
            </a:prstGeom>
            <a:solidFill>
              <a:srgbClr val="FFFFFF"/>
            </a:solidFill>
            <a:ln w="76200">
              <a:solidFill>
                <a:srgbClr val="000000"/>
              </a:solidFill>
              <a:round/>
              <a:headEnd/>
              <a:tailEnd/>
            </a:ln>
          </p:spPr>
          <p:txBody>
            <a:bodyPr/>
            <a:lstStyle/>
            <a:p>
              <a:endParaRPr lang="cs-CZ"/>
            </a:p>
          </p:txBody>
        </p:sp>
        <p:sp>
          <p:nvSpPr>
            <p:cNvPr id="31795" name="Oval 87"/>
            <p:cNvSpPr>
              <a:spLocks noChangeAspect="1" noChangeArrowheads="1"/>
            </p:cNvSpPr>
            <p:nvPr/>
          </p:nvSpPr>
          <p:spPr bwMode="auto">
            <a:xfrm>
              <a:off x="4048" y="3691"/>
              <a:ext cx="227" cy="227"/>
            </a:xfrm>
            <a:prstGeom prst="ellipse">
              <a:avLst/>
            </a:prstGeom>
            <a:solidFill>
              <a:srgbClr val="FFFFFF"/>
            </a:solidFill>
            <a:ln w="76200">
              <a:solidFill>
                <a:srgbClr val="000000"/>
              </a:solidFill>
              <a:round/>
              <a:headEnd/>
              <a:tailEnd/>
            </a:ln>
          </p:spPr>
          <p:txBody>
            <a:bodyPr/>
            <a:lstStyle/>
            <a:p>
              <a:endParaRPr lang="cs-CZ"/>
            </a:p>
          </p:txBody>
        </p:sp>
        <p:sp>
          <p:nvSpPr>
            <p:cNvPr id="31796" name="Oval 88"/>
            <p:cNvSpPr>
              <a:spLocks noChangeAspect="1" noChangeArrowheads="1"/>
            </p:cNvSpPr>
            <p:nvPr/>
          </p:nvSpPr>
          <p:spPr bwMode="auto">
            <a:xfrm>
              <a:off x="4948" y="3691"/>
              <a:ext cx="227" cy="227"/>
            </a:xfrm>
            <a:prstGeom prst="ellipse">
              <a:avLst/>
            </a:prstGeom>
            <a:solidFill>
              <a:srgbClr val="FFFFFF"/>
            </a:solidFill>
            <a:ln w="76200">
              <a:solidFill>
                <a:srgbClr val="000000"/>
              </a:solidFill>
              <a:round/>
              <a:headEnd/>
              <a:tailEnd/>
            </a:ln>
          </p:spPr>
          <p:txBody>
            <a:bodyPr/>
            <a:lstStyle/>
            <a:p>
              <a:endParaRPr lang="cs-CZ"/>
            </a:p>
          </p:txBody>
        </p:sp>
        <p:sp>
          <p:nvSpPr>
            <p:cNvPr id="31797" name="Rectangle 89"/>
            <p:cNvSpPr>
              <a:spLocks noChangeArrowheads="1"/>
            </p:cNvSpPr>
            <p:nvPr/>
          </p:nvSpPr>
          <p:spPr bwMode="auto">
            <a:xfrm>
              <a:off x="4948" y="3091"/>
              <a:ext cx="249" cy="306"/>
            </a:xfrm>
            <a:prstGeom prst="rect">
              <a:avLst/>
            </a:prstGeom>
            <a:solidFill>
              <a:srgbClr val="CCFFFF"/>
            </a:solidFill>
            <a:ln w="9525">
              <a:solidFill>
                <a:srgbClr val="000000"/>
              </a:solidFill>
              <a:miter lim="800000"/>
              <a:headEnd/>
              <a:tailEnd/>
            </a:ln>
          </p:spPr>
          <p:txBody>
            <a:bodyPr/>
            <a:lstStyle/>
            <a:p>
              <a:endParaRPr lang="cs-CZ"/>
            </a:p>
          </p:txBody>
        </p:sp>
        <p:sp>
          <p:nvSpPr>
            <p:cNvPr id="31798" name="Freeform 90"/>
            <p:cNvSpPr>
              <a:spLocks/>
            </p:cNvSpPr>
            <p:nvPr/>
          </p:nvSpPr>
          <p:spPr bwMode="auto">
            <a:xfrm>
              <a:off x="3500" y="3032"/>
              <a:ext cx="1260" cy="318"/>
            </a:xfrm>
            <a:custGeom>
              <a:avLst/>
              <a:gdLst>
                <a:gd name="T0" fmla="*/ 0 w 1260"/>
                <a:gd name="T1" fmla="*/ 298 h 318"/>
                <a:gd name="T2" fmla="*/ 70 w 1260"/>
                <a:gd name="T3" fmla="*/ 258 h 318"/>
                <a:gd name="T4" fmla="*/ 90 w 1260"/>
                <a:gd name="T5" fmla="*/ 228 h 318"/>
                <a:gd name="T6" fmla="*/ 140 w 1260"/>
                <a:gd name="T7" fmla="*/ 218 h 318"/>
                <a:gd name="T8" fmla="*/ 210 w 1260"/>
                <a:gd name="T9" fmla="*/ 158 h 318"/>
                <a:gd name="T10" fmla="*/ 220 w 1260"/>
                <a:gd name="T11" fmla="*/ 118 h 318"/>
                <a:gd name="T12" fmla="*/ 400 w 1260"/>
                <a:gd name="T13" fmla="*/ 128 h 318"/>
                <a:gd name="T14" fmla="*/ 470 w 1260"/>
                <a:gd name="T15" fmla="*/ 78 h 318"/>
                <a:gd name="T16" fmla="*/ 550 w 1260"/>
                <a:gd name="T17" fmla="*/ 68 h 318"/>
                <a:gd name="T18" fmla="*/ 680 w 1260"/>
                <a:gd name="T19" fmla="*/ 8 h 318"/>
                <a:gd name="T20" fmla="*/ 750 w 1260"/>
                <a:gd name="T21" fmla="*/ 48 h 318"/>
                <a:gd name="T22" fmla="*/ 810 w 1260"/>
                <a:gd name="T23" fmla="*/ 78 h 318"/>
                <a:gd name="T24" fmla="*/ 920 w 1260"/>
                <a:gd name="T25" fmla="*/ 128 h 318"/>
                <a:gd name="T26" fmla="*/ 1050 w 1260"/>
                <a:gd name="T27" fmla="*/ 168 h 318"/>
                <a:gd name="T28" fmla="*/ 1060 w 1260"/>
                <a:gd name="T29" fmla="*/ 218 h 318"/>
                <a:gd name="T30" fmla="*/ 1160 w 1260"/>
                <a:gd name="T31" fmla="*/ 228 h 318"/>
                <a:gd name="T32" fmla="*/ 1170 w 1260"/>
                <a:gd name="T33" fmla="*/ 268 h 318"/>
                <a:gd name="T34" fmla="*/ 1250 w 1260"/>
                <a:gd name="T35" fmla="*/ 308 h 3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0"/>
                <a:gd name="T55" fmla="*/ 0 h 318"/>
                <a:gd name="T56" fmla="*/ 1260 w 1260"/>
                <a:gd name="T57" fmla="*/ 318 h 3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0" h="318">
                  <a:moveTo>
                    <a:pt x="0" y="298"/>
                  </a:moveTo>
                  <a:cubicBezTo>
                    <a:pt x="46" y="287"/>
                    <a:pt x="39" y="296"/>
                    <a:pt x="70" y="258"/>
                  </a:cubicBezTo>
                  <a:cubicBezTo>
                    <a:pt x="78" y="249"/>
                    <a:pt x="80" y="234"/>
                    <a:pt x="90" y="228"/>
                  </a:cubicBezTo>
                  <a:cubicBezTo>
                    <a:pt x="105" y="220"/>
                    <a:pt x="123" y="221"/>
                    <a:pt x="140" y="218"/>
                  </a:cubicBezTo>
                  <a:cubicBezTo>
                    <a:pt x="155" y="172"/>
                    <a:pt x="171" y="184"/>
                    <a:pt x="210" y="158"/>
                  </a:cubicBezTo>
                  <a:cubicBezTo>
                    <a:pt x="213" y="145"/>
                    <a:pt x="206" y="120"/>
                    <a:pt x="220" y="118"/>
                  </a:cubicBezTo>
                  <a:cubicBezTo>
                    <a:pt x="279" y="109"/>
                    <a:pt x="340" y="131"/>
                    <a:pt x="400" y="128"/>
                  </a:cubicBezTo>
                  <a:cubicBezTo>
                    <a:pt x="463" y="125"/>
                    <a:pt x="420" y="96"/>
                    <a:pt x="470" y="78"/>
                  </a:cubicBezTo>
                  <a:cubicBezTo>
                    <a:pt x="495" y="69"/>
                    <a:pt x="523" y="71"/>
                    <a:pt x="550" y="68"/>
                  </a:cubicBezTo>
                  <a:cubicBezTo>
                    <a:pt x="604" y="32"/>
                    <a:pt x="622" y="27"/>
                    <a:pt x="680" y="8"/>
                  </a:cubicBezTo>
                  <a:cubicBezTo>
                    <a:pt x="765" y="29"/>
                    <a:pt x="679" y="0"/>
                    <a:pt x="750" y="48"/>
                  </a:cubicBezTo>
                  <a:cubicBezTo>
                    <a:pt x="769" y="60"/>
                    <a:pt x="791" y="66"/>
                    <a:pt x="810" y="78"/>
                  </a:cubicBezTo>
                  <a:cubicBezTo>
                    <a:pt x="841" y="124"/>
                    <a:pt x="864" y="119"/>
                    <a:pt x="920" y="128"/>
                  </a:cubicBezTo>
                  <a:cubicBezTo>
                    <a:pt x="1021" y="229"/>
                    <a:pt x="824" y="45"/>
                    <a:pt x="1050" y="168"/>
                  </a:cubicBezTo>
                  <a:cubicBezTo>
                    <a:pt x="1065" y="176"/>
                    <a:pt x="1045" y="210"/>
                    <a:pt x="1060" y="218"/>
                  </a:cubicBezTo>
                  <a:cubicBezTo>
                    <a:pt x="1089" y="234"/>
                    <a:pt x="1127" y="225"/>
                    <a:pt x="1160" y="228"/>
                  </a:cubicBezTo>
                  <a:cubicBezTo>
                    <a:pt x="1163" y="241"/>
                    <a:pt x="1158" y="261"/>
                    <a:pt x="1170" y="268"/>
                  </a:cubicBezTo>
                  <a:cubicBezTo>
                    <a:pt x="1260" y="318"/>
                    <a:pt x="1250" y="237"/>
                    <a:pt x="1250" y="308"/>
                  </a:cubicBezTo>
                </a:path>
              </a:pathLst>
            </a:custGeom>
            <a:solidFill>
              <a:srgbClr val="996633"/>
            </a:solidFill>
            <a:ln w="9525">
              <a:solidFill>
                <a:srgbClr val="996633"/>
              </a:solidFill>
              <a:round/>
              <a:headEnd/>
              <a:tailEnd/>
            </a:ln>
          </p:spPr>
          <p:txBody>
            <a:bodyPr/>
            <a:lstStyle/>
            <a:p>
              <a:endParaRPr lang="cs-CZ"/>
            </a:p>
          </p:txBody>
        </p:sp>
      </p:grpSp>
      <p:sp>
        <p:nvSpPr>
          <p:cNvPr id="31785" name="AutoShape 91"/>
          <p:cNvSpPr>
            <a:spLocks noChangeAspect="1" noChangeArrowheads="1"/>
          </p:cNvSpPr>
          <p:nvPr/>
        </p:nvSpPr>
        <p:spPr bwMode="auto">
          <a:xfrm>
            <a:off x="3440113" y="3352800"/>
            <a:ext cx="141287" cy="300038"/>
          </a:xfrm>
          <a:prstGeom prst="downArrow">
            <a:avLst>
              <a:gd name="adj1" fmla="val 50000"/>
              <a:gd name="adj2" fmla="val 53090"/>
            </a:avLst>
          </a:prstGeom>
          <a:solidFill>
            <a:srgbClr val="FFCC99"/>
          </a:solidFill>
          <a:ln w="9525">
            <a:solidFill>
              <a:srgbClr val="FF0000"/>
            </a:solidFill>
            <a:miter lim="800000"/>
            <a:headEnd/>
            <a:tailEnd/>
          </a:ln>
        </p:spPr>
        <p:txBody>
          <a:bodyPr/>
          <a:lstStyle/>
          <a:p>
            <a:endParaRPr lang="cs-CZ"/>
          </a:p>
        </p:txBody>
      </p:sp>
      <p:sp>
        <p:nvSpPr>
          <p:cNvPr id="31786" name="AutoShape 92"/>
          <p:cNvSpPr>
            <a:spLocks noChangeAspect="1" noChangeArrowheads="1"/>
          </p:cNvSpPr>
          <p:nvPr/>
        </p:nvSpPr>
        <p:spPr bwMode="auto">
          <a:xfrm>
            <a:off x="3860800" y="3352800"/>
            <a:ext cx="141288" cy="300038"/>
          </a:xfrm>
          <a:prstGeom prst="downArrow">
            <a:avLst>
              <a:gd name="adj1" fmla="val 50000"/>
              <a:gd name="adj2" fmla="val 53090"/>
            </a:avLst>
          </a:prstGeom>
          <a:solidFill>
            <a:srgbClr val="FFCC99"/>
          </a:solidFill>
          <a:ln w="9525">
            <a:solidFill>
              <a:srgbClr val="FF0000"/>
            </a:solidFill>
            <a:miter lim="800000"/>
            <a:headEnd/>
            <a:tailEnd/>
          </a:ln>
        </p:spPr>
        <p:txBody>
          <a:bodyPr/>
          <a:lstStyle/>
          <a:p>
            <a:endParaRPr lang="cs-CZ"/>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57200" y="304800"/>
            <a:ext cx="8077200" cy="1004888"/>
          </a:xfrm>
          <a:prstGeom prst="rect">
            <a:avLst/>
          </a:prstGeom>
          <a:noFill/>
          <a:ln w="9525">
            <a:noFill/>
            <a:miter lim="800000"/>
            <a:headEnd/>
            <a:tailEnd/>
          </a:ln>
        </p:spPr>
        <p:txBody>
          <a:bodyPr>
            <a:spAutoFit/>
          </a:bodyPr>
          <a:lstStyle/>
          <a:p>
            <a:pPr>
              <a:spcBef>
                <a:spcPct val="50000"/>
              </a:spcBef>
            </a:pPr>
            <a:r>
              <a:rPr lang="cs-CZ"/>
              <a:t>Examples of pulse-jet filters</a:t>
            </a:r>
          </a:p>
          <a:p>
            <a:pPr>
              <a:spcBef>
                <a:spcPct val="50000"/>
              </a:spcBef>
            </a:pPr>
            <a:endParaRPr lang="cs-CZ"/>
          </a:p>
        </p:txBody>
      </p:sp>
      <p:pic>
        <p:nvPicPr>
          <p:cNvPr id="32771" name="Picture 3" descr="D:\JAKUB\obrázky\škola\výuka\filtry\hadicové filtry 2 kopie.bmp"/>
          <p:cNvPicPr>
            <a:picLocks noChangeAspect="1" noChangeArrowheads="1"/>
          </p:cNvPicPr>
          <p:nvPr/>
        </p:nvPicPr>
        <p:blipFill>
          <a:blip r:embed="rId2" cstate="print"/>
          <a:srcRect/>
          <a:stretch>
            <a:fillRect/>
          </a:stretch>
        </p:blipFill>
        <p:spPr bwMode="auto">
          <a:xfrm>
            <a:off x="304800" y="1066800"/>
            <a:ext cx="4678363" cy="4724400"/>
          </a:xfrm>
          <a:prstGeom prst="rect">
            <a:avLst/>
          </a:prstGeom>
          <a:noFill/>
          <a:ln w="9525">
            <a:noFill/>
            <a:miter lim="800000"/>
            <a:headEnd/>
            <a:tailEnd/>
          </a:ln>
        </p:spPr>
      </p:pic>
      <p:pic>
        <p:nvPicPr>
          <p:cNvPr id="32772" name="Picture 5" descr="D:\JAKUB\obrázky\škola\výuka\filtry\frames.jpg"/>
          <p:cNvPicPr>
            <a:picLocks noChangeAspect="1" noChangeArrowheads="1"/>
          </p:cNvPicPr>
          <p:nvPr/>
        </p:nvPicPr>
        <p:blipFill>
          <a:blip r:embed="rId3" cstate="print"/>
          <a:srcRect/>
          <a:stretch>
            <a:fillRect/>
          </a:stretch>
        </p:blipFill>
        <p:spPr bwMode="auto">
          <a:xfrm>
            <a:off x="5486400" y="1066800"/>
            <a:ext cx="1868488" cy="2803525"/>
          </a:xfrm>
          <a:prstGeom prst="rect">
            <a:avLst/>
          </a:prstGeom>
          <a:noFill/>
          <a:ln w="9525">
            <a:noFill/>
            <a:miter lim="800000"/>
            <a:headEnd/>
            <a:tailEnd/>
          </a:ln>
        </p:spPr>
      </p:pic>
      <p:pic>
        <p:nvPicPr>
          <p:cNvPr id="32773" name="Picture 6" descr="D:\JAKUB\obrázky\škola\výuka\filtry\hadicové filtry.bmp"/>
          <p:cNvPicPr>
            <a:picLocks noChangeAspect="1" noChangeArrowheads="1"/>
          </p:cNvPicPr>
          <p:nvPr/>
        </p:nvPicPr>
        <p:blipFill>
          <a:blip r:embed="rId4" cstate="print"/>
          <a:srcRect/>
          <a:stretch>
            <a:fillRect/>
          </a:stretch>
        </p:blipFill>
        <p:spPr bwMode="auto">
          <a:xfrm>
            <a:off x="5486400" y="4114800"/>
            <a:ext cx="2819400" cy="2327275"/>
          </a:xfrm>
          <a:prstGeom prst="rect">
            <a:avLst/>
          </a:prstGeom>
          <a:noFill/>
          <a:ln w="9525">
            <a:noFill/>
            <a:miter lim="800000"/>
            <a:headEnd/>
            <a:tailEnd/>
          </a:ln>
        </p:spPr>
      </p:pic>
      <p:sp>
        <p:nvSpPr>
          <p:cNvPr id="32774" name="AutoShape 7"/>
          <p:cNvSpPr>
            <a:spLocks/>
          </p:cNvSpPr>
          <p:nvPr/>
        </p:nvSpPr>
        <p:spPr bwMode="auto">
          <a:xfrm>
            <a:off x="8001000" y="1714500"/>
            <a:ext cx="914400" cy="800100"/>
          </a:xfrm>
          <a:prstGeom prst="callout2">
            <a:avLst>
              <a:gd name="adj1" fmla="val 14287"/>
              <a:gd name="adj2" fmla="val -8333"/>
              <a:gd name="adj3" fmla="val 14287"/>
              <a:gd name="adj4" fmla="val -47222"/>
              <a:gd name="adj5" fmla="val 80954"/>
              <a:gd name="adj6" fmla="val -87500"/>
            </a:avLst>
          </a:prstGeom>
          <a:solidFill>
            <a:schemeClr val="bg1"/>
          </a:solidFill>
          <a:ln w="9525">
            <a:solidFill>
              <a:srgbClr val="FF9900"/>
            </a:solidFill>
            <a:miter lim="800000"/>
            <a:headEnd/>
            <a:tailEnd/>
          </a:ln>
        </p:spPr>
        <p:txBody>
          <a:bodyPr/>
          <a:lstStyle/>
          <a:p>
            <a:pPr algn="ctr"/>
            <a:r>
              <a:rPr lang="cs-CZ" sz="2000"/>
              <a:t>Steel frames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ovéPole 1"/>
          <p:cNvSpPr txBox="1">
            <a:spLocks noChangeArrowheads="1"/>
          </p:cNvSpPr>
          <p:nvPr/>
        </p:nvSpPr>
        <p:spPr bwMode="auto">
          <a:xfrm>
            <a:off x="285750" y="285750"/>
            <a:ext cx="8286750" cy="830263"/>
          </a:xfrm>
          <a:prstGeom prst="rect">
            <a:avLst/>
          </a:prstGeom>
          <a:noFill/>
          <a:ln w="9525">
            <a:noFill/>
            <a:miter lim="800000"/>
            <a:headEnd/>
            <a:tailEnd/>
          </a:ln>
        </p:spPr>
        <p:txBody>
          <a:bodyPr>
            <a:spAutoFit/>
          </a:bodyPr>
          <a:lstStyle/>
          <a:p>
            <a:r>
              <a:rPr lang="cs-CZ"/>
              <a:t>Drum filters</a:t>
            </a:r>
          </a:p>
          <a:p>
            <a:endParaRPr lang="cs-CZ"/>
          </a:p>
        </p:txBody>
      </p:sp>
      <p:pic>
        <p:nvPicPr>
          <p:cNvPr id="33795" name="Picture 3"/>
          <p:cNvPicPr>
            <a:picLocks noChangeAspect="1" noChangeArrowheads="1"/>
          </p:cNvPicPr>
          <p:nvPr/>
        </p:nvPicPr>
        <p:blipFill>
          <a:blip r:embed="rId2" cstate="print"/>
          <a:srcRect/>
          <a:stretch>
            <a:fillRect/>
          </a:stretch>
        </p:blipFill>
        <p:spPr bwMode="auto">
          <a:xfrm>
            <a:off x="285750" y="3214688"/>
            <a:ext cx="4429125" cy="3429000"/>
          </a:xfrm>
          <a:prstGeom prst="rect">
            <a:avLst/>
          </a:prstGeom>
          <a:noFill/>
          <a:ln w="9525">
            <a:noFill/>
            <a:miter lim="800000"/>
            <a:headEnd/>
            <a:tailEnd/>
          </a:ln>
        </p:spPr>
      </p:pic>
      <p:pic>
        <p:nvPicPr>
          <p:cNvPr id="33796" name="Picture 4"/>
          <p:cNvPicPr>
            <a:picLocks noChangeAspect="1" noChangeArrowheads="1"/>
          </p:cNvPicPr>
          <p:nvPr/>
        </p:nvPicPr>
        <p:blipFill>
          <a:blip r:embed="rId3" cstate="print"/>
          <a:srcRect/>
          <a:stretch>
            <a:fillRect/>
          </a:stretch>
        </p:blipFill>
        <p:spPr bwMode="auto">
          <a:xfrm>
            <a:off x="5072063" y="3025775"/>
            <a:ext cx="3614737" cy="3475038"/>
          </a:xfrm>
          <a:prstGeom prst="rect">
            <a:avLst/>
          </a:prstGeom>
          <a:noFill/>
          <a:ln w="9525">
            <a:noFill/>
            <a:miter lim="800000"/>
            <a:headEnd/>
            <a:tailEnd/>
          </a:ln>
        </p:spPr>
      </p:pic>
      <p:sp>
        <p:nvSpPr>
          <p:cNvPr id="33797" name="Rectangle 5"/>
          <p:cNvSpPr>
            <a:spLocks noChangeArrowheads="1"/>
          </p:cNvSpPr>
          <p:nvPr/>
        </p:nvSpPr>
        <p:spPr bwMode="auto">
          <a:xfrm>
            <a:off x="214313" y="785813"/>
            <a:ext cx="4286250" cy="2308225"/>
          </a:xfrm>
          <a:prstGeom prst="rect">
            <a:avLst/>
          </a:prstGeom>
          <a:noFill/>
          <a:ln w="9525">
            <a:noFill/>
            <a:miter lim="800000"/>
            <a:headEnd/>
            <a:tailEnd/>
          </a:ln>
        </p:spPr>
        <p:txBody>
          <a:bodyPr anchor="ctr">
            <a:spAutoFit/>
          </a:bodyPr>
          <a:lstStyle/>
          <a:p>
            <a:pPr eaLnBrk="0" hangingPunct="0"/>
            <a:r>
              <a:rPr lang="cs-CZ" sz="1600">
                <a:ea typeface="Times New Roman" pitchFamily="18" charset="0"/>
                <a:cs typeface="ArialMT"/>
              </a:rPr>
              <a:t>1.The rotating drum is actually a frame with</a:t>
            </a:r>
          </a:p>
          <a:p>
            <a:pPr eaLnBrk="0" hangingPunct="0"/>
            <a:r>
              <a:rPr lang="cs-CZ" sz="1600">
                <a:ea typeface="Times New Roman" pitchFamily="18" charset="0"/>
                <a:cs typeface="ArialMT"/>
              </a:rPr>
              <a:t>mounted filter panels. The filter panels use a</a:t>
            </a:r>
          </a:p>
          <a:p>
            <a:pPr eaLnBrk="0" hangingPunct="0"/>
            <a:r>
              <a:rPr lang="cs-CZ" sz="1600">
                <a:cs typeface="Times New Roman" pitchFamily="18" charset="0"/>
              </a:rPr>
              <a:t>polyester or stainless steel filter cloth that is</a:t>
            </a:r>
            <a:endParaRPr lang="cs-CZ" sz="1600"/>
          </a:p>
          <a:p>
            <a:pPr eaLnBrk="0" hangingPunct="0"/>
            <a:r>
              <a:rPr lang="cs-CZ" sz="1600">
                <a:cs typeface="Times New Roman" pitchFamily="18" charset="0"/>
              </a:rPr>
              <a:t>of a specific micron porosity.</a:t>
            </a:r>
            <a:endParaRPr lang="cs-CZ" sz="1600"/>
          </a:p>
          <a:p>
            <a:pPr eaLnBrk="0" hangingPunct="0"/>
            <a:r>
              <a:rPr lang="cs-CZ" sz="1600">
                <a:cs typeface="Times New Roman" pitchFamily="18" charset="0"/>
              </a:rPr>
              <a:t>2. Waterborne solid waste particles enter the</a:t>
            </a:r>
            <a:endParaRPr lang="cs-CZ" sz="1600"/>
          </a:p>
          <a:p>
            <a:pPr eaLnBrk="0" hangingPunct="0"/>
            <a:r>
              <a:rPr lang="cs-CZ" sz="1600">
                <a:cs typeface="Times New Roman" pitchFamily="18" charset="0"/>
              </a:rPr>
              <a:t>Drum Filter from the inside of the rotating drum.</a:t>
            </a:r>
            <a:endParaRPr lang="cs-CZ" sz="1600"/>
          </a:p>
          <a:p>
            <a:pPr eaLnBrk="0" hangingPunct="0"/>
            <a:r>
              <a:rPr lang="cs-CZ" sz="1600">
                <a:cs typeface="Times New Roman" pitchFamily="18" charset="0"/>
              </a:rPr>
              <a:t>3. </a:t>
            </a:r>
            <a:r>
              <a:rPr lang="cs-CZ" sz="1600" b="1">
                <a:cs typeface="Times New Roman" pitchFamily="18" charset="0"/>
              </a:rPr>
              <a:t>Solid waste particles </a:t>
            </a:r>
            <a:r>
              <a:rPr lang="cs-CZ" sz="1600">
                <a:cs typeface="Times New Roman" pitchFamily="18" charset="0"/>
              </a:rPr>
              <a:t>(larger than the micron</a:t>
            </a:r>
            <a:endParaRPr lang="cs-CZ" sz="1600"/>
          </a:p>
          <a:p>
            <a:pPr eaLnBrk="0" hangingPunct="0"/>
            <a:r>
              <a:rPr lang="cs-CZ" sz="1600">
                <a:cs typeface="Times New Roman" pitchFamily="18" charset="0"/>
              </a:rPr>
              <a:t>porosity rating of the filter screens) are</a:t>
            </a:r>
            <a:endParaRPr lang="cs-CZ" sz="1600"/>
          </a:p>
          <a:p>
            <a:pPr eaLnBrk="0" hangingPunct="0"/>
            <a:r>
              <a:rPr lang="cs-CZ" sz="1600">
                <a:cs typeface="Times New Roman" pitchFamily="18" charset="0"/>
              </a:rPr>
              <a:t>ocaptured n the filter screens.</a:t>
            </a:r>
            <a:endParaRPr lang="cs-CZ" sz="1600"/>
          </a:p>
        </p:txBody>
      </p:sp>
      <p:sp>
        <p:nvSpPr>
          <p:cNvPr id="33798" name="Rectangle 6"/>
          <p:cNvSpPr>
            <a:spLocks noChangeArrowheads="1"/>
          </p:cNvSpPr>
          <p:nvPr/>
        </p:nvSpPr>
        <p:spPr bwMode="auto">
          <a:xfrm>
            <a:off x="4429125" y="857250"/>
            <a:ext cx="4071938" cy="1570038"/>
          </a:xfrm>
          <a:prstGeom prst="rect">
            <a:avLst/>
          </a:prstGeom>
          <a:noFill/>
          <a:ln w="9525">
            <a:noFill/>
            <a:miter lim="800000"/>
            <a:headEnd/>
            <a:tailEnd/>
          </a:ln>
        </p:spPr>
        <p:txBody>
          <a:bodyPr anchor="ctr">
            <a:spAutoFit/>
          </a:bodyPr>
          <a:lstStyle/>
          <a:p>
            <a:pPr eaLnBrk="0" hangingPunct="0"/>
            <a:r>
              <a:rPr lang="cs-CZ" sz="1600" b="1">
                <a:ea typeface="Times New Roman" pitchFamily="18" charset="0"/>
                <a:cs typeface="Arial-BoldMT"/>
              </a:rPr>
              <a:t>Water </a:t>
            </a:r>
            <a:r>
              <a:rPr lang="cs-CZ" sz="1600">
                <a:ea typeface="Times New Roman" pitchFamily="18" charset="0"/>
                <a:cs typeface="ArialMT"/>
              </a:rPr>
              <a:t>passes through the filter screens.</a:t>
            </a:r>
            <a:endParaRPr lang="cs-CZ" sz="1600"/>
          </a:p>
          <a:p>
            <a:pPr eaLnBrk="0" hangingPunct="0"/>
            <a:r>
              <a:rPr lang="cs-CZ" sz="1600">
                <a:cs typeface="Times New Roman" pitchFamily="18" charset="0"/>
              </a:rPr>
              <a:t>5. A float level switch or timer initiates filter screen rinse.</a:t>
            </a:r>
            <a:endParaRPr lang="cs-CZ" sz="1600"/>
          </a:p>
          <a:p>
            <a:pPr eaLnBrk="0" hangingPunct="0"/>
            <a:r>
              <a:rPr lang="cs-CZ" sz="1600">
                <a:cs typeface="Times New Roman" pitchFamily="18" charset="0"/>
              </a:rPr>
              <a:t>6. The screen is rinsed and solid waste particles wash down into the waste</a:t>
            </a:r>
            <a:endParaRPr lang="cs-CZ" sz="1600"/>
          </a:p>
          <a:p>
            <a:pPr eaLnBrk="0" hangingPunct="0"/>
            <a:r>
              <a:rPr lang="cs-CZ" sz="1600">
                <a:cs typeface="Times New Roman" pitchFamily="18" charset="0"/>
              </a:rPr>
              <a:t>trough where they collect and exit the filter.</a:t>
            </a:r>
            <a:endParaRPr lang="cs-CZ" sz="1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email.cz/getAttachment?session=%11%89%8B%C5nu%F1%A9%8B%D0g3%C8%BA%D0t9%D9_%B3X%AD%C8%2C%CA%DF%D5%89%28%A0%88%A2%7C%3F%C5%60%E8s%7E%17%FB%DA%8Es%005%C5%AC%93%A2%0D%A9%D8%908%D4.-%1EB5i%24%5D%D8C%9E%1A%1D%F0%B3V%DB%B0J%AAU%C6%18%15%E0%16%06l%131d%A2%A6%BA%3C%0E0%5E%F2_%D8%0B%AF%27x%DA5c"/>
          <p:cNvPicPr>
            <a:picLocks noChangeAspect="1" noChangeArrowheads="1"/>
          </p:cNvPicPr>
          <p:nvPr/>
        </p:nvPicPr>
        <p:blipFill>
          <a:blip r:embed="rId2" cstate="print"/>
          <a:srcRect/>
          <a:stretch>
            <a:fillRect/>
          </a:stretch>
        </p:blipFill>
        <p:spPr bwMode="auto">
          <a:xfrm>
            <a:off x="357188" y="142875"/>
            <a:ext cx="4000500" cy="4000500"/>
          </a:xfrm>
          <a:prstGeom prst="rect">
            <a:avLst/>
          </a:prstGeom>
          <a:noFill/>
          <a:ln w="9525">
            <a:noFill/>
            <a:miter lim="800000"/>
            <a:headEnd/>
            <a:tailEnd/>
          </a:ln>
        </p:spPr>
      </p:pic>
      <p:pic>
        <p:nvPicPr>
          <p:cNvPr id="34819" name="Picture 2" descr="http://www.email.cz/getAttachment?session=%11%89%8B%C5nu%F1%A9%8B%D0g3%C8%BA%D0t9%D9_%B3X%AD%C8%2C%9B%26%2A%7F%EF%BA%5BP%7C%3F%C5%60%E8s%7E%17%FB%DA%8Es%005%C5%AC%93%A2%0D%A9%D8%908%D4.-%1EB5i%24%5D%D8C%9E%1A%1D%F0%B3V%DB%B0J%AAU%C6%18%15%E0%16%06l%131d%A2%A6%BA%3C%0E0%5E%F2_%D8%0B%AF%27x%DA5c"/>
          <p:cNvPicPr>
            <a:picLocks noChangeAspect="1" noChangeArrowheads="1"/>
          </p:cNvPicPr>
          <p:nvPr/>
        </p:nvPicPr>
        <p:blipFill>
          <a:blip r:embed="rId3" cstate="print"/>
          <a:srcRect/>
          <a:stretch>
            <a:fillRect/>
          </a:stretch>
        </p:blipFill>
        <p:spPr bwMode="auto">
          <a:xfrm>
            <a:off x="4500563" y="71438"/>
            <a:ext cx="4071937" cy="4071937"/>
          </a:xfrm>
          <a:prstGeom prst="rect">
            <a:avLst/>
          </a:prstGeom>
          <a:noFill/>
          <a:ln w="9525">
            <a:noFill/>
            <a:miter lim="800000"/>
            <a:headEnd/>
            <a:tailEnd/>
          </a:ln>
        </p:spPr>
      </p:pic>
      <p:pic>
        <p:nvPicPr>
          <p:cNvPr id="34820" name="Picture 3"/>
          <p:cNvPicPr>
            <a:picLocks noChangeAspect="1" noChangeArrowheads="1"/>
          </p:cNvPicPr>
          <p:nvPr/>
        </p:nvPicPr>
        <p:blipFill>
          <a:blip r:embed="rId4" cstate="print"/>
          <a:srcRect/>
          <a:stretch>
            <a:fillRect/>
          </a:stretch>
        </p:blipFill>
        <p:spPr bwMode="auto">
          <a:xfrm>
            <a:off x="366713" y="4214813"/>
            <a:ext cx="5562600" cy="2547937"/>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ovéPole 1"/>
          <p:cNvSpPr txBox="1">
            <a:spLocks noChangeArrowheads="1"/>
          </p:cNvSpPr>
          <p:nvPr/>
        </p:nvSpPr>
        <p:spPr bwMode="auto">
          <a:xfrm>
            <a:off x="428625" y="169863"/>
            <a:ext cx="5072063" cy="830262"/>
          </a:xfrm>
          <a:prstGeom prst="rect">
            <a:avLst/>
          </a:prstGeom>
          <a:noFill/>
          <a:ln w="9525">
            <a:noFill/>
            <a:miter lim="800000"/>
            <a:headEnd/>
            <a:tailEnd/>
          </a:ln>
        </p:spPr>
        <p:txBody>
          <a:bodyPr>
            <a:spAutoFit/>
          </a:bodyPr>
          <a:lstStyle/>
          <a:p>
            <a:r>
              <a:rPr lang="cs-CZ"/>
              <a:t>Disc filters:</a:t>
            </a:r>
          </a:p>
          <a:p>
            <a:endParaRPr lang="cs-CZ"/>
          </a:p>
        </p:txBody>
      </p:sp>
      <p:pic>
        <p:nvPicPr>
          <p:cNvPr id="35843" name="Picture 2"/>
          <p:cNvPicPr>
            <a:picLocks noChangeAspect="1" noChangeArrowheads="1"/>
          </p:cNvPicPr>
          <p:nvPr/>
        </p:nvPicPr>
        <p:blipFill>
          <a:blip r:embed="rId2" cstate="print"/>
          <a:srcRect t="14146" b="978"/>
          <a:stretch>
            <a:fillRect/>
          </a:stretch>
        </p:blipFill>
        <p:spPr bwMode="auto">
          <a:xfrm>
            <a:off x="642938" y="1054100"/>
            <a:ext cx="7943850" cy="55181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214313" y="142875"/>
            <a:ext cx="7143750" cy="3638550"/>
          </a:xfrm>
          <a:prstGeom prst="rect">
            <a:avLst/>
          </a:prstGeom>
          <a:noFill/>
          <a:ln w="9525">
            <a:noFill/>
            <a:miter lim="800000"/>
            <a:headEnd/>
            <a:tailEnd/>
          </a:ln>
        </p:spPr>
      </p:pic>
      <p:pic>
        <p:nvPicPr>
          <p:cNvPr id="36867" name="Picture 3"/>
          <p:cNvPicPr>
            <a:picLocks noChangeAspect="1" noChangeArrowheads="1"/>
          </p:cNvPicPr>
          <p:nvPr/>
        </p:nvPicPr>
        <p:blipFill>
          <a:blip r:embed="rId3" cstate="print"/>
          <a:srcRect t="6117" b="21387"/>
          <a:stretch>
            <a:fillRect/>
          </a:stretch>
        </p:blipFill>
        <p:spPr bwMode="auto">
          <a:xfrm>
            <a:off x="214313" y="3857625"/>
            <a:ext cx="5400675" cy="28575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676525" y="1676400"/>
            <a:ext cx="9144000" cy="0"/>
          </a:xfrm>
          <a:prstGeom prst="rect">
            <a:avLst/>
          </a:prstGeom>
          <a:noFill/>
          <a:ln w="9525">
            <a:noFill/>
            <a:miter lim="800000"/>
            <a:headEnd/>
            <a:tailEnd/>
          </a:ln>
        </p:spPr>
        <p:txBody>
          <a:bodyPr>
            <a:spAutoFit/>
          </a:bodyPr>
          <a:lstStyle/>
          <a:p>
            <a:endParaRPr lang="cs-CZ"/>
          </a:p>
        </p:txBody>
      </p:sp>
      <p:pic>
        <p:nvPicPr>
          <p:cNvPr id="14339" name="Picture 3" descr="D:\JAKUB\obrázky\škola\výuka\velikosti částic m.bmp"/>
          <p:cNvPicPr>
            <a:picLocks noChangeAspect="1" noChangeArrowheads="1"/>
          </p:cNvPicPr>
          <p:nvPr/>
        </p:nvPicPr>
        <p:blipFill>
          <a:blip r:embed="rId2" cstate="print"/>
          <a:srcRect/>
          <a:stretch>
            <a:fillRect/>
          </a:stretch>
        </p:blipFill>
        <p:spPr bwMode="auto">
          <a:xfrm>
            <a:off x="119063" y="1085850"/>
            <a:ext cx="8905875" cy="5619750"/>
          </a:xfrm>
          <a:prstGeom prst="rect">
            <a:avLst/>
          </a:prstGeom>
          <a:noFill/>
          <a:ln w="9525">
            <a:noFill/>
            <a:miter lim="800000"/>
            <a:headEnd/>
            <a:tailEnd/>
          </a:ln>
        </p:spPr>
      </p:pic>
      <p:sp>
        <p:nvSpPr>
          <p:cNvPr id="14340" name="Text Box 4"/>
          <p:cNvSpPr txBox="1">
            <a:spLocks noChangeArrowheads="1"/>
          </p:cNvSpPr>
          <p:nvPr/>
        </p:nvSpPr>
        <p:spPr bwMode="auto">
          <a:xfrm>
            <a:off x="228600" y="381000"/>
            <a:ext cx="8610600" cy="396875"/>
          </a:xfrm>
          <a:prstGeom prst="rect">
            <a:avLst/>
          </a:prstGeom>
          <a:noFill/>
          <a:ln w="9525">
            <a:noFill/>
            <a:miter lim="800000"/>
            <a:headEnd/>
            <a:tailEnd/>
          </a:ln>
        </p:spPr>
        <p:txBody>
          <a:bodyPr>
            <a:spAutoFit/>
          </a:bodyPr>
          <a:lstStyle/>
          <a:p>
            <a:pPr>
              <a:spcBef>
                <a:spcPct val="50000"/>
              </a:spcBef>
            </a:pPr>
            <a:r>
              <a:rPr lang="cs-CZ" sz="2000" b="1"/>
              <a:t>2.1 Relative size of common filtered particles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577"/>
          <p:cNvGraphicFramePr>
            <a:graphicFrameLocks noChangeAspect="1"/>
          </p:cNvGraphicFramePr>
          <p:nvPr/>
        </p:nvGraphicFramePr>
        <p:xfrm>
          <a:off x="533400" y="960438"/>
          <a:ext cx="4114800" cy="5897562"/>
        </p:xfrm>
        <a:graphic>
          <a:graphicData uri="http://schemas.openxmlformats.org/presentationml/2006/ole">
            <p:oleObj spid="_x0000_s2050" name="Dokument" r:id="rId3" imgW="5944320" imgH="5897520" progId="Word.Document.8">
              <p:embed/>
            </p:oleObj>
          </a:graphicData>
        </a:graphic>
      </p:graphicFrame>
      <p:graphicFrame>
        <p:nvGraphicFramePr>
          <p:cNvPr id="2051" name="Object 578"/>
          <p:cNvGraphicFramePr>
            <a:graphicFrameLocks noChangeAspect="1"/>
          </p:cNvGraphicFramePr>
          <p:nvPr/>
        </p:nvGraphicFramePr>
        <p:xfrm>
          <a:off x="4876800" y="960438"/>
          <a:ext cx="3962400" cy="5897562"/>
        </p:xfrm>
        <a:graphic>
          <a:graphicData uri="http://schemas.openxmlformats.org/presentationml/2006/ole">
            <p:oleObj spid="_x0000_s2051" name="Dokument" r:id="rId4" imgW="5944320" imgH="5897520" progId="Word.Document.8">
              <p:embed/>
            </p:oleObj>
          </a:graphicData>
        </a:graphic>
      </p:graphicFrame>
      <p:sp>
        <p:nvSpPr>
          <p:cNvPr id="2052" name="Text Box 579"/>
          <p:cNvSpPr txBox="1">
            <a:spLocks noChangeArrowheads="1"/>
          </p:cNvSpPr>
          <p:nvPr/>
        </p:nvSpPr>
        <p:spPr bwMode="auto">
          <a:xfrm>
            <a:off x="533400" y="136525"/>
            <a:ext cx="7620000" cy="701675"/>
          </a:xfrm>
          <a:prstGeom prst="rect">
            <a:avLst/>
          </a:prstGeom>
          <a:noFill/>
          <a:ln w="9525">
            <a:noFill/>
            <a:miter lim="800000"/>
            <a:headEnd/>
            <a:tailEnd/>
          </a:ln>
        </p:spPr>
        <p:txBody>
          <a:bodyPr>
            <a:spAutoFit/>
          </a:bodyPr>
          <a:lstStyle/>
          <a:p>
            <a:pPr>
              <a:spcBef>
                <a:spcPct val="50000"/>
              </a:spcBef>
            </a:pPr>
            <a:r>
              <a:rPr lang="cs-CZ" sz="2000" b="1"/>
              <a:t>2.2 List of airborne pollutants and the American Industrial Hygiene Association, 1993, approved safe levels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79512" y="188640"/>
            <a:ext cx="8424936" cy="4616648"/>
          </a:xfrm>
          <a:prstGeom prst="rect">
            <a:avLst/>
          </a:prstGeom>
          <a:noFill/>
          <a:ln w="9525">
            <a:noFill/>
            <a:miter lim="800000"/>
            <a:headEnd/>
            <a:tailEnd/>
          </a:ln>
        </p:spPr>
        <p:txBody>
          <a:bodyPr wrap="square">
            <a:spAutoFit/>
          </a:bodyPr>
          <a:lstStyle/>
          <a:p>
            <a:pPr>
              <a:spcBef>
                <a:spcPct val="50000"/>
              </a:spcBef>
            </a:pPr>
            <a:r>
              <a:rPr lang="cs-CZ" b="1" dirty="0">
                <a:solidFill>
                  <a:srgbClr val="008000"/>
                </a:solidFill>
              </a:rPr>
              <a:t>2.3 </a:t>
            </a:r>
            <a:r>
              <a:rPr lang="cs-CZ" b="1" dirty="0" err="1" smtClean="0">
                <a:solidFill>
                  <a:srgbClr val="008000"/>
                </a:solidFill>
              </a:rPr>
              <a:t>Surface</a:t>
            </a:r>
            <a:r>
              <a:rPr lang="cs-CZ" b="1" dirty="0" smtClean="0">
                <a:solidFill>
                  <a:srgbClr val="008000"/>
                </a:solidFill>
              </a:rPr>
              <a:t> </a:t>
            </a:r>
            <a:r>
              <a:rPr lang="cs-CZ" b="1" dirty="0" err="1">
                <a:solidFill>
                  <a:srgbClr val="008000"/>
                </a:solidFill>
              </a:rPr>
              <a:t>filtration</a:t>
            </a:r>
            <a:endParaRPr lang="cs-CZ" b="1" dirty="0">
              <a:solidFill>
                <a:srgbClr val="008000"/>
              </a:solidFill>
            </a:endParaRPr>
          </a:p>
          <a:p>
            <a:pPr>
              <a:spcBef>
                <a:spcPct val="50000"/>
              </a:spcBef>
            </a:pPr>
            <a:r>
              <a:rPr lang="cs-CZ" sz="2000" dirty="0"/>
              <a:t>	</a:t>
            </a:r>
            <a:r>
              <a:rPr lang="cs-CZ" sz="2000" dirty="0" err="1"/>
              <a:t>All</a:t>
            </a:r>
            <a:r>
              <a:rPr lang="cs-CZ" sz="2000" dirty="0"/>
              <a:t> </a:t>
            </a:r>
            <a:r>
              <a:rPr lang="cs-CZ" sz="2000" dirty="0" err="1"/>
              <a:t>particles</a:t>
            </a:r>
            <a:r>
              <a:rPr lang="cs-CZ" sz="2000" dirty="0"/>
              <a:t> </a:t>
            </a:r>
            <a:r>
              <a:rPr lang="cs-CZ" sz="2000" dirty="0" err="1"/>
              <a:t>which</a:t>
            </a:r>
            <a:r>
              <a:rPr lang="cs-CZ" sz="2000" dirty="0"/>
              <a:t> are </a:t>
            </a:r>
            <a:r>
              <a:rPr lang="cs-CZ" sz="2000" dirty="0" err="1"/>
              <a:t>bigger</a:t>
            </a:r>
            <a:r>
              <a:rPr lang="cs-CZ" sz="2000" dirty="0"/>
              <a:t> </a:t>
            </a:r>
            <a:r>
              <a:rPr lang="cs-CZ" sz="2000" dirty="0" err="1"/>
              <a:t>than</a:t>
            </a:r>
            <a:r>
              <a:rPr lang="cs-CZ" sz="2000" dirty="0"/>
              <a:t> </a:t>
            </a:r>
            <a:r>
              <a:rPr lang="cs-CZ" sz="2000" dirty="0" err="1"/>
              <a:t>pores</a:t>
            </a:r>
            <a:r>
              <a:rPr lang="cs-CZ" sz="2000" dirty="0"/>
              <a:t> are </a:t>
            </a:r>
            <a:r>
              <a:rPr lang="cs-CZ" sz="2000" dirty="0" err="1"/>
              <a:t>captured</a:t>
            </a:r>
            <a:r>
              <a:rPr lang="cs-CZ" sz="2000" dirty="0"/>
              <a:t> on </a:t>
            </a:r>
            <a:r>
              <a:rPr lang="cs-CZ" sz="2000" dirty="0" err="1"/>
              <a:t>the</a:t>
            </a:r>
            <a:r>
              <a:rPr lang="cs-CZ" sz="2000" dirty="0"/>
              <a:t> </a:t>
            </a:r>
            <a:r>
              <a:rPr lang="cs-CZ" sz="2000" dirty="0" err="1"/>
              <a:t>flat</a:t>
            </a:r>
            <a:r>
              <a:rPr lang="cs-CZ" sz="2000" dirty="0"/>
              <a:t> </a:t>
            </a:r>
            <a:r>
              <a:rPr lang="cs-CZ" sz="2000" dirty="0" err="1"/>
              <a:t>filter</a:t>
            </a:r>
            <a:r>
              <a:rPr lang="cs-CZ" sz="2000" dirty="0"/>
              <a:t> </a:t>
            </a:r>
            <a:r>
              <a:rPr lang="cs-CZ" sz="2000" dirty="0" err="1" smtClean="0"/>
              <a:t>surface</a:t>
            </a:r>
            <a:r>
              <a:rPr lang="cs-CZ" sz="2000" dirty="0" smtClean="0"/>
              <a:t> </a:t>
            </a:r>
            <a:r>
              <a:rPr lang="cs-CZ" sz="2000" dirty="0" err="1" smtClean="0"/>
              <a:t>and</a:t>
            </a:r>
            <a:r>
              <a:rPr lang="cs-CZ" sz="2000" dirty="0" smtClean="0"/>
              <a:t> </a:t>
            </a:r>
            <a:r>
              <a:rPr lang="cs-CZ" sz="2000" dirty="0" err="1" smtClean="0"/>
              <a:t>create</a:t>
            </a:r>
            <a:r>
              <a:rPr lang="cs-CZ" sz="2000" dirty="0" smtClean="0"/>
              <a:t> „</a:t>
            </a:r>
            <a:r>
              <a:rPr lang="cs-CZ" sz="2000" dirty="0" err="1" smtClean="0"/>
              <a:t>filter</a:t>
            </a:r>
            <a:r>
              <a:rPr lang="cs-CZ" sz="2000" dirty="0" smtClean="0"/>
              <a:t> </a:t>
            </a:r>
            <a:r>
              <a:rPr lang="cs-CZ" sz="2000" dirty="0" err="1" smtClean="0"/>
              <a:t>cake</a:t>
            </a:r>
            <a:r>
              <a:rPr lang="cs-CZ" sz="2000" dirty="0" smtClean="0"/>
              <a:t>“. </a:t>
            </a:r>
            <a:r>
              <a:rPr lang="cs-CZ" sz="2000" dirty="0" err="1"/>
              <a:t>It</a:t>
            </a:r>
            <a:r>
              <a:rPr lang="cs-CZ" sz="2000" dirty="0"/>
              <a:t> </a:t>
            </a:r>
            <a:r>
              <a:rPr lang="cs-CZ" sz="2000" dirty="0" err="1"/>
              <a:t>is</a:t>
            </a:r>
            <a:r>
              <a:rPr lang="cs-CZ" sz="2000" dirty="0"/>
              <a:t> </a:t>
            </a:r>
            <a:r>
              <a:rPr lang="cs-CZ" sz="2000" dirty="0" err="1"/>
              <a:t>typical</a:t>
            </a:r>
            <a:r>
              <a:rPr lang="cs-CZ" sz="2000" dirty="0"/>
              <a:t> </a:t>
            </a:r>
            <a:r>
              <a:rPr lang="cs-CZ" sz="2000" dirty="0" err="1"/>
              <a:t>for</a:t>
            </a:r>
            <a:r>
              <a:rPr lang="cs-CZ" sz="2000" dirty="0"/>
              <a:t> </a:t>
            </a:r>
            <a:r>
              <a:rPr lang="cs-CZ" sz="2000" dirty="0" err="1"/>
              <a:t>example</a:t>
            </a:r>
            <a:r>
              <a:rPr lang="cs-CZ" sz="2000" dirty="0"/>
              <a:t> </a:t>
            </a:r>
            <a:r>
              <a:rPr lang="cs-CZ" sz="2000" dirty="0" err="1"/>
              <a:t>for</a:t>
            </a:r>
            <a:r>
              <a:rPr lang="cs-CZ" sz="2000" dirty="0"/>
              <a:t> </a:t>
            </a:r>
            <a:r>
              <a:rPr lang="cs-CZ" sz="2000" dirty="0" smtClean="0"/>
              <a:t> </a:t>
            </a:r>
            <a:r>
              <a:rPr lang="cs-CZ" sz="2000" dirty="0" err="1" smtClean="0"/>
              <a:t>woven</a:t>
            </a:r>
            <a:r>
              <a:rPr lang="cs-CZ" sz="2000" dirty="0" smtClean="0"/>
              <a:t> </a:t>
            </a:r>
            <a:r>
              <a:rPr lang="cs-CZ" sz="2000" dirty="0" err="1" smtClean="0"/>
              <a:t>fabric</a:t>
            </a:r>
            <a:r>
              <a:rPr lang="cs-CZ" sz="2000" dirty="0" smtClean="0"/>
              <a:t> </a:t>
            </a:r>
            <a:r>
              <a:rPr lang="cs-CZ" sz="2000" dirty="0" err="1"/>
              <a:t>or</a:t>
            </a:r>
            <a:r>
              <a:rPr lang="cs-CZ" sz="2000" dirty="0"/>
              <a:t> </a:t>
            </a:r>
            <a:r>
              <a:rPr lang="cs-CZ" sz="2000" dirty="0" err="1"/>
              <a:t>spunbond</a:t>
            </a:r>
            <a:r>
              <a:rPr lang="cs-CZ" sz="2000" dirty="0"/>
              <a:t> </a:t>
            </a:r>
            <a:r>
              <a:rPr lang="cs-CZ" sz="2000" dirty="0" err="1"/>
              <a:t>filters</a:t>
            </a:r>
            <a:r>
              <a:rPr lang="cs-CZ" sz="2000" dirty="0"/>
              <a:t>. </a:t>
            </a:r>
            <a:r>
              <a:rPr lang="cs-CZ" sz="2000" dirty="0" err="1"/>
              <a:t>Thus</a:t>
            </a:r>
            <a:r>
              <a:rPr lang="cs-CZ" sz="2000" dirty="0"/>
              <a:t> </a:t>
            </a:r>
            <a:r>
              <a:rPr lang="cs-CZ" sz="2000" dirty="0" err="1"/>
              <a:t>for</a:t>
            </a:r>
            <a:r>
              <a:rPr lang="cs-CZ" sz="2000" dirty="0"/>
              <a:t> these </a:t>
            </a:r>
            <a:r>
              <a:rPr lang="cs-CZ" sz="2000" dirty="0" err="1"/>
              <a:t>filters</a:t>
            </a:r>
            <a:r>
              <a:rPr lang="cs-CZ" sz="2000" dirty="0"/>
              <a:t> </a:t>
            </a:r>
            <a:r>
              <a:rPr lang="cs-CZ" sz="2000" dirty="0" err="1"/>
              <a:t>the</a:t>
            </a:r>
            <a:r>
              <a:rPr lang="cs-CZ" sz="2000" dirty="0"/>
              <a:t> </a:t>
            </a:r>
            <a:r>
              <a:rPr lang="cs-CZ" sz="2000" dirty="0" err="1"/>
              <a:t>pores</a:t>
            </a:r>
            <a:r>
              <a:rPr lang="cs-CZ" sz="2000" dirty="0"/>
              <a:t> </a:t>
            </a:r>
            <a:r>
              <a:rPr lang="cs-CZ" sz="2000" dirty="0" err="1"/>
              <a:t>distribution</a:t>
            </a:r>
            <a:r>
              <a:rPr lang="cs-CZ" sz="2000" dirty="0"/>
              <a:t> </a:t>
            </a:r>
            <a:r>
              <a:rPr lang="cs-CZ" sz="2000" dirty="0" err="1"/>
              <a:t>and</a:t>
            </a:r>
            <a:r>
              <a:rPr lang="cs-CZ" sz="2000" dirty="0"/>
              <a:t> permeability are </a:t>
            </a:r>
            <a:r>
              <a:rPr lang="cs-CZ" sz="2000" dirty="0" err="1"/>
              <a:t>important</a:t>
            </a:r>
            <a:r>
              <a:rPr lang="cs-CZ" sz="2000" dirty="0"/>
              <a:t> </a:t>
            </a:r>
            <a:r>
              <a:rPr lang="cs-CZ" sz="2000" dirty="0" err="1"/>
              <a:t>properties</a:t>
            </a:r>
            <a:r>
              <a:rPr lang="cs-CZ" sz="2000" dirty="0"/>
              <a:t>. </a:t>
            </a:r>
            <a:r>
              <a:rPr lang="cs-CZ" sz="2000" dirty="0" err="1"/>
              <a:t>Flat</a:t>
            </a:r>
            <a:r>
              <a:rPr lang="cs-CZ" sz="2000" dirty="0"/>
              <a:t> </a:t>
            </a:r>
            <a:r>
              <a:rPr lang="cs-CZ" sz="2000" dirty="0" err="1"/>
              <a:t>filtration</a:t>
            </a:r>
            <a:r>
              <a:rPr lang="cs-CZ" sz="2000" dirty="0"/>
              <a:t> </a:t>
            </a:r>
            <a:r>
              <a:rPr lang="cs-CZ" sz="2000" dirty="0" err="1"/>
              <a:t>is</a:t>
            </a:r>
            <a:r>
              <a:rPr lang="cs-CZ" sz="2000" dirty="0"/>
              <a:t> </a:t>
            </a:r>
            <a:r>
              <a:rPr lang="cs-CZ" sz="2000" dirty="0" smtClean="0"/>
              <a:t>more </a:t>
            </a:r>
            <a:r>
              <a:rPr lang="cs-CZ" sz="2000" dirty="0" err="1" smtClean="0"/>
              <a:t>common</a:t>
            </a:r>
            <a:r>
              <a:rPr lang="cs-CZ" sz="2000" dirty="0" smtClean="0"/>
              <a:t> </a:t>
            </a:r>
            <a:r>
              <a:rPr lang="cs-CZ" sz="2000" dirty="0" err="1"/>
              <a:t>for</a:t>
            </a:r>
            <a:r>
              <a:rPr lang="cs-CZ" sz="2000" dirty="0"/>
              <a:t> </a:t>
            </a:r>
            <a:r>
              <a:rPr lang="cs-CZ" sz="2000" dirty="0" err="1"/>
              <a:t>liquid</a:t>
            </a:r>
            <a:r>
              <a:rPr lang="cs-CZ" sz="2000" dirty="0"/>
              <a:t> </a:t>
            </a:r>
            <a:r>
              <a:rPr lang="cs-CZ" sz="2000" dirty="0" err="1" smtClean="0"/>
              <a:t>filtration</a:t>
            </a:r>
            <a:r>
              <a:rPr lang="cs-CZ" sz="2000" dirty="0" smtClean="0"/>
              <a:t>. </a:t>
            </a:r>
          </a:p>
          <a:p>
            <a:pPr>
              <a:spcBef>
                <a:spcPts val="600"/>
              </a:spcBef>
            </a:pPr>
            <a:r>
              <a:rPr lang="cs-CZ" sz="2000" dirty="0" err="1" smtClean="0"/>
              <a:t>Advantage</a:t>
            </a:r>
            <a:r>
              <a:rPr lang="cs-CZ" sz="2000" dirty="0" smtClean="0"/>
              <a:t>: </a:t>
            </a:r>
          </a:p>
          <a:p>
            <a:pPr>
              <a:spcBef>
                <a:spcPts val="0"/>
              </a:spcBef>
              <a:buFontTx/>
              <a:buChar char="-"/>
            </a:pPr>
            <a:r>
              <a:rPr lang="cs-CZ" sz="2000" dirty="0" err="1" smtClean="0"/>
              <a:t>It</a:t>
            </a:r>
            <a:r>
              <a:rPr lang="cs-CZ" sz="2000" dirty="0" smtClean="0"/>
              <a:t> </a:t>
            </a:r>
            <a:r>
              <a:rPr lang="cs-CZ" sz="2000" dirty="0" err="1" smtClean="0"/>
              <a:t>is</a:t>
            </a:r>
            <a:r>
              <a:rPr lang="cs-CZ" sz="2000" dirty="0" smtClean="0"/>
              <a:t> </a:t>
            </a:r>
            <a:r>
              <a:rPr lang="cs-CZ" sz="2000" dirty="0" err="1" smtClean="0"/>
              <a:t>very</a:t>
            </a:r>
            <a:r>
              <a:rPr lang="cs-CZ" sz="2000" dirty="0" smtClean="0"/>
              <a:t> </a:t>
            </a:r>
            <a:r>
              <a:rPr lang="cs-CZ" sz="2000" dirty="0" err="1" smtClean="0"/>
              <a:t>important</a:t>
            </a:r>
            <a:r>
              <a:rPr lang="cs-CZ" sz="2000" dirty="0" smtClean="0"/>
              <a:t> </a:t>
            </a:r>
            <a:r>
              <a:rPr lang="cs-CZ" sz="2000" dirty="0" err="1" smtClean="0"/>
              <a:t>for</a:t>
            </a:r>
            <a:r>
              <a:rPr lang="cs-CZ" sz="2000" dirty="0" smtClean="0"/>
              <a:t> </a:t>
            </a:r>
            <a:r>
              <a:rPr lang="cs-CZ" sz="2000" dirty="0" err="1" smtClean="0"/>
              <a:t>the</a:t>
            </a:r>
            <a:r>
              <a:rPr lang="cs-CZ" sz="2000" dirty="0" smtClean="0"/>
              <a:t> </a:t>
            </a:r>
            <a:r>
              <a:rPr lang="cs-CZ" sz="2000" dirty="0" err="1" smtClean="0"/>
              <a:t>cleanable</a:t>
            </a:r>
            <a:r>
              <a:rPr lang="cs-CZ" sz="2000" dirty="0" smtClean="0"/>
              <a:t> </a:t>
            </a:r>
            <a:r>
              <a:rPr lang="cs-CZ" sz="2000" dirty="0" err="1" smtClean="0"/>
              <a:t>filters</a:t>
            </a:r>
            <a:r>
              <a:rPr lang="cs-CZ" sz="2000" dirty="0"/>
              <a:t> </a:t>
            </a:r>
            <a:r>
              <a:rPr lang="cs-CZ" sz="2000" dirty="0" smtClean="0"/>
              <a:t>– </a:t>
            </a:r>
            <a:r>
              <a:rPr lang="cs-CZ" sz="2000" dirty="0" err="1" smtClean="0"/>
              <a:t>filter</a:t>
            </a:r>
            <a:r>
              <a:rPr lang="cs-CZ" sz="2000" dirty="0" smtClean="0"/>
              <a:t> </a:t>
            </a:r>
            <a:r>
              <a:rPr lang="cs-CZ" sz="2000" dirty="0" err="1" smtClean="0"/>
              <a:t>cake</a:t>
            </a:r>
            <a:r>
              <a:rPr lang="cs-CZ" sz="2000" dirty="0" smtClean="0"/>
              <a:t> </a:t>
            </a:r>
            <a:r>
              <a:rPr lang="cs-CZ" sz="2000" dirty="0" err="1" smtClean="0"/>
              <a:t>is</a:t>
            </a:r>
            <a:r>
              <a:rPr lang="cs-CZ" sz="2000" dirty="0" smtClean="0"/>
              <a:t> </a:t>
            </a:r>
            <a:r>
              <a:rPr lang="cs-CZ" sz="2000" dirty="0" err="1" smtClean="0"/>
              <a:t>possible</a:t>
            </a:r>
            <a:r>
              <a:rPr lang="cs-CZ" sz="2000" dirty="0" smtClean="0"/>
              <a:t> to </a:t>
            </a:r>
            <a:r>
              <a:rPr lang="cs-CZ" sz="2000" dirty="0" err="1" smtClean="0"/>
              <a:t>release</a:t>
            </a:r>
            <a:r>
              <a:rPr lang="cs-CZ" sz="2000" dirty="0" smtClean="0"/>
              <a:t> </a:t>
            </a:r>
            <a:r>
              <a:rPr lang="cs-CZ" sz="2000" dirty="0" err="1" smtClean="0"/>
              <a:t>from</a:t>
            </a:r>
            <a:r>
              <a:rPr lang="cs-CZ" sz="2000" dirty="0" smtClean="0"/>
              <a:t> </a:t>
            </a:r>
            <a:r>
              <a:rPr lang="cs-CZ" sz="2000" dirty="0" err="1" smtClean="0"/>
              <a:t>the</a:t>
            </a:r>
            <a:r>
              <a:rPr lang="cs-CZ" sz="2000" dirty="0" smtClean="0"/>
              <a:t> </a:t>
            </a:r>
            <a:r>
              <a:rPr lang="cs-CZ" sz="2000" dirty="0" err="1" smtClean="0"/>
              <a:t>filter</a:t>
            </a:r>
            <a:r>
              <a:rPr lang="cs-CZ" sz="2000" dirty="0" smtClean="0"/>
              <a:t> </a:t>
            </a:r>
            <a:r>
              <a:rPr lang="cs-CZ" sz="2000" dirty="0" err="1" smtClean="0"/>
              <a:t>surface</a:t>
            </a:r>
            <a:r>
              <a:rPr lang="cs-CZ" sz="2000" dirty="0" smtClean="0"/>
              <a:t>.</a:t>
            </a:r>
          </a:p>
          <a:p>
            <a:pPr>
              <a:spcBef>
                <a:spcPts val="0"/>
              </a:spcBef>
              <a:buFontTx/>
              <a:buChar char="-"/>
            </a:pPr>
            <a:r>
              <a:rPr lang="cs-CZ" sz="2000" dirty="0" err="1" smtClean="0"/>
              <a:t>It</a:t>
            </a:r>
            <a:r>
              <a:rPr lang="cs-CZ" sz="2000" dirty="0" smtClean="0"/>
              <a:t> </a:t>
            </a:r>
            <a:r>
              <a:rPr lang="cs-CZ" sz="2000" dirty="0" err="1" smtClean="0"/>
              <a:t>is</a:t>
            </a:r>
            <a:r>
              <a:rPr lang="cs-CZ" sz="2000" dirty="0" smtClean="0"/>
              <a:t> </a:t>
            </a:r>
            <a:r>
              <a:rPr lang="cs-CZ" sz="2000" dirty="0" err="1" smtClean="0"/>
              <a:t>possible</a:t>
            </a:r>
            <a:r>
              <a:rPr lang="cs-CZ" sz="2000" dirty="0" smtClean="0"/>
              <a:t> to </a:t>
            </a:r>
            <a:r>
              <a:rPr lang="cs-CZ" sz="2000" dirty="0" err="1" smtClean="0"/>
              <a:t>capture</a:t>
            </a:r>
            <a:r>
              <a:rPr lang="cs-CZ" sz="2000" dirty="0" smtClean="0"/>
              <a:t> </a:t>
            </a:r>
            <a:r>
              <a:rPr lang="cs-CZ" sz="2000" dirty="0" err="1" smtClean="0"/>
              <a:t>all</a:t>
            </a:r>
            <a:r>
              <a:rPr lang="cs-CZ" sz="2000" dirty="0" smtClean="0"/>
              <a:t> </a:t>
            </a:r>
            <a:r>
              <a:rPr lang="cs-CZ" sz="2000" dirty="0" err="1" smtClean="0"/>
              <a:t>particles</a:t>
            </a:r>
            <a:r>
              <a:rPr lang="cs-CZ" sz="2000" dirty="0" smtClean="0"/>
              <a:t>, </a:t>
            </a:r>
            <a:r>
              <a:rPr lang="cs-CZ" sz="2000" dirty="0" err="1" smtClean="0"/>
              <a:t>which</a:t>
            </a:r>
            <a:r>
              <a:rPr lang="cs-CZ" sz="2000" dirty="0" smtClean="0"/>
              <a:t> are </a:t>
            </a:r>
            <a:r>
              <a:rPr lang="cs-CZ" sz="2000" dirty="0" err="1" smtClean="0"/>
              <a:t>bigger</a:t>
            </a:r>
            <a:r>
              <a:rPr lang="cs-CZ" sz="2000" dirty="0" smtClean="0"/>
              <a:t> </a:t>
            </a:r>
            <a:r>
              <a:rPr lang="cs-CZ" sz="2000" dirty="0" err="1" smtClean="0"/>
              <a:t>than</a:t>
            </a:r>
            <a:r>
              <a:rPr lang="cs-CZ" sz="2000" dirty="0" smtClean="0"/>
              <a:t> </a:t>
            </a:r>
            <a:r>
              <a:rPr lang="cs-CZ" sz="2000" dirty="0" err="1" smtClean="0"/>
              <a:t>pore</a:t>
            </a:r>
            <a:r>
              <a:rPr lang="cs-CZ" sz="2000" dirty="0" smtClean="0"/>
              <a:t> </a:t>
            </a:r>
            <a:r>
              <a:rPr lang="cs-CZ" sz="2000" dirty="0" err="1" smtClean="0"/>
              <a:t>size</a:t>
            </a:r>
            <a:r>
              <a:rPr lang="cs-CZ" sz="2000" dirty="0" smtClean="0"/>
              <a:t>.</a:t>
            </a:r>
          </a:p>
          <a:p>
            <a:pPr>
              <a:spcBef>
                <a:spcPts val="600"/>
              </a:spcBef>
            </a:pPr>
            <a:r>
              <a:rPr lang="cs-CZ" sz="2000" dirty="0" err="1" smtClean="0"/>
              <a:t>Disadvantage</a:t>
            </a:r>
            <a:r>
              <a:rPr lang="cs-CZ" sz="2000" dirty="0" smtClean="0"/>
              <a:t>: </a:t>
            </a:r>
          </a:p>
          <a:p>
            <a:pPr>
              <a:spcBef>
                <a:spcPts val="0"/>
              </a:spcBef>
              <a:buFontTx/>
              <a:buChar char="-"/>
            </a:pPr>
            <a:r>
              <a:rPr lang="cs-CZ" sz="2000" dirty="0" err="1" smtClean="0"/>
              <a:t>Filter</a:t>
            </a:r>
            <a:r>
              <a:rPr lang="cs-CZ" sz="2000" dirty="0" smtClean="0"/>
              <a:t> </a:t>
            </a:r>
            <a:r>
              <a:rPr lang="cs-CZ" sz="2000" dirty="0" err="1" smtClean="0"/>
              <a:t>properties</a:t>
            </a:r>
            <a:r>
              <a:rPr lang="cs-CZ" sz="2000" dirty="0" smtClean="0"/>
              <a:t> are </a:t>
            </a:r>
            <a:r>
              <a:rPr lang="cs-CZ" sz="2000" dirty="0" err="1" smtClean="0"/>
              <a:t>very</a:t>
            </a:r>
            <a:r>
              <a:rPr lang="cs-CZ" sz="2000" dirty="0" smtClean="0"/>
              <a:t> </a:t>
            </a:r>
            <a:r>
              <a:rPr lang="cs-CZ" sz="2000" dirty="0" err="1" smtClean="0"/>
              <a:t>instable</a:t>
            </a:r>
            <a:r>
              <a:rPr lang="cs-CZ" sz="2000" dirty="0" smtClean="0"/>
              <a:t> in </a:t>
            </a:r>
            <a:r>
              <a:rPr lang="cs-CZ" sz="2000" dirty="0" err="1" smtClean="0"/>
              <a:t>time</a:t>
            </a:r>
            <a:r>
              <a:rPr lang="cs-CZ" sz="2000" dirty="0" smtClean="0"/>
              <a:t> (</a:t>
            </a:r>
            <a:r>
              <a:rPr lang="cs-CZ" sz="2000" dirty="0" err="1" smtClean="0"/>
              <a:t>filter</a:t>
            </a:r>
            <a:r>
              <a:rPr lang="cs-CZ" sz="2000" dirty="0" smtClean="0"/>
              <a:t> </a:t>
            </a:r>
            <a:r>
              <a:rPr lang="cs-CZ" sz="2000" dirty="0" err="1" smtClean="0"/>
              <a:t>is</a:t>
            </a:r>
            <a:r>
              <a:rPr lang="cs-CZ" sz="2000" dirty="0" smtClean="0"/>
              <a:t> </a:t>
            </a:r>
            <a:r>
              <a:rPr lang="cs-CZ" sz="2000" dirty="0" err="1" smtClean="0"/>
              <a:t>clogged</a:t>
            </a:r>
            <a:r>
              <a:rPr lang="cs-CZ" sz="2000" dirty="0" smtClean="0"/>
              <a:t>).</a:t>
            </a:r>
          </a:p>
          <a:p>
            <a:pPr>
              <a:spcBef>
                <a:spcPts val="0"/>
              </a:spcBef>
              <a:buFontTx/>
              <a:buChar char="-"/>
            </a:pPr>
            <a:r>
              <a:rPr lang="cs-CZ" sz="2000" dirty="0" err="1" smtClean="0"/>
              <a:t>Pressure</a:t>
            </a:r>
            <a:r>
              <a:rPr lang="cs-CZ" sz="2000" dirty="0" smtClean="0"/>
              <a:t> drop </a:t>
            </a:r>
            <a:r>
              <a:rPr lang="cs-CZ" sz="2000" dirty="0" err="1" smtClean="0"/>
              <a:t>is</a:t>
            </a:r>
            <a:r>
              <a:rPr lang="cs-CZ" sz="2000" dirty="0" smtClean="0"/>
              <a:t> </a:t>
            </a:r>
            <a:r>
              <a:rPr lang="cs-CZ" sz="2000" dirty="0" err="1" smtClean="0"/>
              <a:t>higher</a:t>
            </a:r>
            <a:endParaRPr lang="cs-CZ" sz="2000" dirty="0"/>
          </a:p>
          <a:p>
            <a:pPr>
              <a:spcBef>
                <a:spcPct val="50000"/>
              </a:spcBef>
            </a:pPr>
            <a:endParaRPr lang="cs-CZ" sz="2000" dirty="0"/>
          </a:p>
        </p:txBody>
      </p:sp>
      <p:grpSp>
        <p:nvGrpSpPr>
          <p:cNvPr id="15363" name="Group 3"/>
          <p:cNvGrpSpPr>
            <a:grpSpLocks/>
          </p:cNvGrpSpPr>
          <p:nvPr/>
        </p:nvGrpSpPr>
        <p:grpSpPr bwMode="auto">
          <a:xfrm>
            <a:off x="1344488" y="4070176"/>
            <a:ext cx="7620000" cy="2743200"/>
            <a:chOff x="288" y="2256"/>
            <a:chExt cx="4800" cy="1728"/>
          </a:xfrm>
        </p:grpSpPr>
        <p:pic>
          <p:nvPicPr>
            <p:cNvPr id="15364" name="Picture 4" descr="D:\Jakub\obrázky\škola\výuka\povrchová filtrace.jpg"/>
            <p:cNvPicPr>
              <a:picLocks noChangeAspect="1" noChangeArrowheads="1"/>
            </p:cNvPicPr>
            <p:nvPr/>
          </p:nvPicPr>
          <p:blipFill>
            <a:blip r:embed="rId2" cstate="print">
              <a:lum bright="-12000" contrast="24000"/>
            </a:blip>
            <a:srcRect/>
            <a:stretch>
              <a:fillRect/>
            </a:stretch>
          </p:blipFill>
          <p:spPr bwMode="auto">
            <a:xfrm>
              <a:off x="1344" y="2256"/>
              <a:ext cx="1812" cy="1142"/>
            </a:xfrm>
            <a:prstGeom prst="rect">
              <a:avLst/>
            </a:prstGeom>
            <a:noFill/>
            <a:ln w="9525">
              <a:noFill/>
              <a:miter lim="800000"/>
              <a:headEnd/>
              <a:tailEnd/>
            </a:ln>
          </p:spPr>
        </p:pic>
        <p:sp>
          <p:nvSpPr>
            <p:cNvPr id="15365" name="AutoShape 5"/>
            <p:cNvSpPr>
              <a:spLocks/>
            </p:cNvSpPr>
            <p:nvPr/>
          </p:nvSpPr>
          <p:spPr bwMode="auto">
            <a:xfrm>
              <a:off x="288" y="3072"/>
              <a:ext cx="754" cy="384"/>
            </a:xfrm>
            <a:prstGeom prst="callout2">
              <a:avLst>
                <a:gd name="adj1" fmla="val 18750"/>
                <a:gd name="adj2" fmla="val 106366"/>
                <a:gd name="adj3" fmla="val 18750"/>
                <a:gd name="adj4" fmla="val 129574"/>
                <a:gd name="adj5" fmla="val -55991"/>
                <a:gd name="adj6" fmla="val 153579"/>
              </a:avLst>
            </a:prstGeom>
            <a:solidFill>
              <a:schemeClr val="bg1"/>
            </a:solidFill>
            <a:ln w="9525">
              <a:solidFill>
                <a:srgbClr val="FF9900"/>
              </a:solidFill>
              <a:miter lim="800000"/>
              <a:headEnd/>
              <a:tailEnd/>
            </a:ln>
          </p:spPr>
          <p:txBody>
            <a:bodyPr lIns="0" tIns="0" rIns="0" bIns="0"/>
            <a:lstStyle/>
            <a:p>
              <a:pPr algn="ctr"/>
              <a:r>
                <a:rPr lang="cs-CZ" sz="2000"/>
                <a:t>Direction of flow </a:t>
              </a:r>
            </a:p>
          </p:txBody>
        </p:sp>
        <p:sp>
          <p:nvSpPr>
            <p:cNvPr id="15366" name="AutoShape 6"/>
            <p:cNvSpPr>
              <a:spLocks/>
            </p:cNvSpPr>
            <p:nvPr/>
          </p:nvSpPr>
          <p:spPr bwMode="auto">
            <a:xfrm>
              <a:off x="3106" y="3552"/>
              <a:ext cx="1982" cy="384"/>
            </a:xfrm>
            <a:prstGeom prst="callout2">
              <a:avLst>
                <a:gd name="adj1" fmla="val 18750"/>
                <a:gd name="adj2" fmla="val -2421"/>
                <a:gd name="adj3" fmla="val 18750"/>
                <a:gd name="adj4" fmla="val -21949"/>
                <a:gd name="adj5" fmla="val -113801"/>
                <a:gd name="adj6" fmla="val -42181"/>
              </a:avLst>
            </a:prstGeom>
            <a:solidFill>
              <a:schemeClr val="bg1"/>
            </a:solidFill>
            <a:ln w="9525">
              <a:solidFill>
                <a:srgbClr val="FF9900"/>
              </a:solidFill>
              <a:miter lim="800000"/>
              <a:headEnd/>
              <a:tailEnd/>
            </a:ln>
          </p:spPr>
          <p:txBody>
            <a:bodyPr lIns="0" tIns="0" rIns="0" bIns="0"/>
            <a:lstStyle/>
            <a:p>
              <a:pPr algn="ctr"/>
              <a:r>
                <a:rPr lang="cs-CZ" sz="2000"/>
                <a:t>Textile filter expressed as a set of cylinders placed in parallel </a:t>
              </a:r>
            </a:p>
          </p:txBody>
        </p:sp>
        <p:sp>
          <p:nvSpPr>
            <p:cNvPr id="15367" name="AutoShape 7"/>
            <p:cNvSpPr>
              <a:spLocks/>
            </p:cNvSpPr>
            <p:nvPr/>
          </p:nvSpPr>
          <p:spPr bwMode="auto">
            <a:xfrm>
              <a:off x="302" y="3600"/>
              <a:ext cx="754" cy="384"/>
            </a:xfrm>
            <a:prstGeom prst="callout2">
              <a:avLst>
                <a:gd name="adj1" fmla="val 18750"/>
                <a:gd name="adj2" fmla="val 106366"/>
                <a:gd name="adj3" fmla="val 18750"/>
                <a:gd name="adj4" fmla="val 172944"/>
                <a:gd name="adj5" fmla="val -184634"/>
                <a:gd name="adj6" fmla="val 239657"/>
              </a:avLst>
            </a:prstGeom>
            <a:solidFill>
              <a:schemeClr val="bg1"/>
            </a:solidFill>
            <a:ln w="9525">
              <a:solidFill>
                <a:srgbClr val="FF9900"/>
              </a:solidFill>
              <a:miter lim="800000"/>
              <a:headEnd/>
              <a:tailEnd/>
            </a:ln>
          </p:spPr>
          <p:txBody>
            <a:bodyPr lIns="0" tIns="0" rIns="0" bIns="0"/>
            <a:lstStyle/>
            <a:p>
              <a:pPr algn="ctr"/>
              <a:r>
                <a:rPr lang="cs-CZ" sz="2000"/>
                <a:t>Captured particles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23528" y="188640"/>
            <a:ext cx="7620000" cy="457200"/>
          </a:xfrm>
          <a:prstGeom prst="rect">
            <a:avLst/>
          </a:prstGeom>
          <a:noFill/>
          <a:ln w="9525">
            <a:noFill/>
            <a:miter lim="800000"/>
            <a:headEnd/>
            <a:tailEnd/>
          </a:ln>
        </p:spPr>
        <p:txBody>
          <a:bodyPr>
            <a:spAutoFit/>
          </a:bodyPr>
          <a:lstStyle/>
          <a:p>
            <a:pPr>
              <a:spcBef>
                <a:spcPct val="50000"/>
              </a:spcBef>
            </a:pPr>
            <a:r>
              <a:rPr lang="cs-CZ" b="1" dirty="0">
                <a:solidFill>
                  <a:srgbClr val="008000"/>
                </a:solidFill>
              </a:rPr>
              <a:t>2.4 </a:t>
            </a:r>
            <a:r>
              <a:rPr lang="cs-CZ" b="1" dirty="0" err="1">
                <a:solidFill>
                  <a:srgbClr val="008000"/>
                </a:solidFill>
              </a:rPr>
              <a:t>Deep</a:t>
            </a:r>
            <a:r>
              <a:rPr lang="cs-CZ" b="1" dirty="0">
                <a:solidFill>
                  <a:srgbClr val="008000"/>
                </a:solidFill>
              </a:rPr>
              <a:t> </a:t>
            </a:r>
            <a:r>
              <a:rPr lang="cs-CZ" b="1" dirty="0" err="1">
                <a:solidFill>
                  <a:srgbClr val="008000"/>
                </a:solidFill>
              </a:rPr>
              <a:t>filtration</a:t>
            </a:r>
            <a:endParaRPr lang="cs-CZ" b="1" dirty="0">
              <a:solidFill>
                <a:srgbClr val="008000"/>
              </a:solidFill>
            </a:endParaRPr>
          </a:p>
        </p:txBody>
      </p:sp>
      <p:sp>
        <p:nvSpPr>
          <p:cNvPr id="16387" name="Text Box 3"/>
          <p:cNvSpPr txBox="1">
            <a:spLocks noChangeArrowheads="1"/>
          </p:cNvSpPr>
          <p:nvPr/>
        </p:nvSpPr>
        <p:spPr bwMode="auto">
          <a:xfrm>
            <a:off x="251520" y="620688"/>
            <a:ext cx="8352928" cy="4401205"/>
          </a:xfrm>
          <a:prstGeom prst="rect">
            <a:avLst/>
          </a:prstGeom>
          <a:noFill/>
          <a:ln w="9525">
            <a:noFill/>
            <a:miter lim="800000"/>
            <a:headEnd/>
            <a:tailEnd/>
          </a:ln>
        </p:spPr>
        <p:txBody>
          <a:bodyPr wrap="square">
            <a:spAutoFit/>
          </a:bodyPr>
          <a:lstStyle/>
          <a:p>
            <a:pPr>
              <a:spcBef>
                <a:spcPct val="50000"/>
              </a:spcBef>
            </a:pPr>
            <a:r>
              <a:rPr lang="cs-CZ" sz="2000" dirty="0" err="1"/>
              <a:t>Depth</a:t>
            </a:r>
            <a:r>
              <a:rPr lang="cs-CZ" sz="2000" dirty="0"/>
              <a:t> </a:t>
            </a:r>
            <a:r>
              <a:rPr lang="cs-CZ" sz="2000" dirty="0" err="1"/>
              <a:t>filter</a:t>
            </a:r>
            <a:r>
              <a:rPr lang="cs-CZ" sz="2000" dirty="0"/>
              <a:t> are </a:t>
            </a:r>
            <a:r>
              <a:rPr lang="cs-CZ" sz="2000" dirty="0" err="1"/>
              <a:t>able</a:t>
            </a:r>
            <a:r>
              <a:rPr lang="cs-CZ" sz="2000" dirty="0"/>
              <a:t> to </a:t>
            </a:r>
            <a:r>
              <a:rPr lang="cs-CZ" sz="2000" dirty="0" err="1"/>
              <a:t>capture</a:t>
            </a:r>
            <a:r>
              <a:rPr lang="cs-CZ" sz="2000" dirty="0"/>
              <a:t> </a:t>
            </a:r>
            <a:r>
              <a:rPr lang="cs-CZ" sz="2000" dirty="0" err="1"/>
              <a:t>particles</a:t>
            </a:r>
            <a:r>
              <a:rPr lang="cs-CZ" sz="2000" dirty="0"/>
              <a:t> </a:t>
            </a:r>
            <a:r>
              <a:rPr lang="cs-CZ" sz="2000" dirty="0" err="1"/>
              <a:t>that</a:t>
            </a:r>
            <a:r>
              <a:rPr lang="cs-CZ" sz="2000" dirty="0"/>
              <a:t> are </a:t>
            </a:r>
            <a:r>
              <a:rPr lang="cs-CZ" sz="2000" dirty="0" err="1"/>
              <a:t>too</a:t>
            </a:r>
            <a:r>
              <a:rPr lang="cs-CZ" sz="2000" dirty="0"/>
              <a:t> </a:t>
            </a:r>
            <a:r>
              <a:rPr lang="cs-CZ" sz="2000" dirty="0" err="1"/>
              <a:t>small</a:t>
            </a:r>
            <a:r>
              <a:rPr lang="cs-CZ" sz="2000" dirty="0"/>
              <a:t> to </a:t>
            </a:r>
            <a:r>
              <a:rPr lang="cs-CZ" sz="2000" dirty="0" err="1"/>
              <a:t>be</a:t>
            </a:r>
            <a:r>
              <a:rPr lang="cs-CZ" sz="2000" dirty="0"/>
              <a:t> </a:t>
            </a:r>
            <a:r>
              <a:rPr lang="cs-CZ" sz="2000" dirty="0" err="1"/>
              <a:t>sieved</a:t>
            </a:r>
            <a:r>
              <a:rPr lang="cs-CZ" sz="2000" dirty="0"/>
              <a:t> </a:t>
            </a:r>
            <a:r>
              <a:rPr lang="cs-CZ" sz="2000" dirty="0" err="1"/>
              <a:t>out</a:t>
            </a:r>
            <a:r>
              <a:rPr lang="cs-CZ" sz="2000" dirty="0"/>
              <a:t> as in </a:t>
            </a:r>
            <a:r>
              <a:rPr lang="cs-CZ" sz="2000" dirty="0" err="1"/>
              <a:t>flat</a:t>
            </a:r>
            <a:r>
              <a:rPr lang="cs-CZ" sz="2000" dirty="0"/>
              <a:t> </a:t>
            </a:r>
            <a:r>
              <a:rPr lang="cs-CZ" sz="2000" dirty="0" err="1"/>
              <a:t>filtration</a:t>
            </a:r>
            <a:r>
              <a:rPr lang="cs-CZ" sz="2000" dirty="0"/>
              <a:t>. </a:t>
            </a:r>
            <a:r>
              <a:rPr lang="cs-CZ" sz="2000" dirty="0" err="1"/>
              <a:t>Particles</a:t>
            </a:r>
            <a:r>
              <a:rPr lang="cs-CZ" sz="2000" dirty="0"/>
              <a:t>, </a:t>
            </a:r>
            <a:r>
              <a:rPr lang="cs-CZ" sz="2000" dirty="0" err="1"/>
              <a:t>which</a:t>
            </a:r>
            <a:r>
              <a:rPr lang="cs-CZ" sz="2000" dirty="0"/>
              <a:t> </a:t>
            </a:r>
            <a:r>
              <a:rPr lang="cs-CZ" sz="2000" dirty="0" err="1"/>
              <a:t>can</a:t>
            </a:r>
            <a:r>
              <a:rPr lang="cs-CZ" sz="2000" dirty="0"/>
              <a:t> </a:t>
            </a:r>
            <a:r>
              <a:rPr lang="cs-CZ" sz="2000" dirty="0" err="1"/>
              <a:t>be</a:t>
            </a:r>
            <a:r>
              <a:rPr lang="cs-CZ" sz="2000" dirty="0"/>
              <a:t> a lot </a:t>
            </a:r>
            <a:r>
              <a:rPr lang="cs-CZ" sz="2000" dirty="0" err="1"/>
              <a:t>of</a:t>
            </a:r>
            <a:r>
              <a:rPr lang="cs-CZ" sz="2000" dirty="0"/>
              <a:t> </a:t>
            </a:r>
            <a:r>
              <a:rPr lang="cs-CZ" sz="2000" dirty="0" err="1"/>
              <a:t>smaller</a:t>
            </a:r>
            <a:r>
              <a:rPr lang="cs-CZ" sz="2000" dirty="0"/>
              <a:t> </a:t>
            </a:r>
            <a:r>
              <a:rPr lang="cs-CZ" sz="2000" dirty="0" err="1"/>
              <a:t>than</a:t>
            </a:r>
            <a:r>
              <a:rPr lang="cs-CZ" sz="2000" dirty="0"/>
              <a:t> </a:t>
            </a:r>
            <a:r>
              <a:rPr lang="cs-CZ" sz="2000" dirty="0" err="1"/>
              <a:t>the</a:t>
            </a:r>
            <a:r>
              <a:rPr lang="cs-CZ" sz="2000" dirty="0"/>
              <a:t> </a:t>
            </a:r>
            <a:r>
              <a:rPr lang="cs-CZ" sz="2000" dirty="0" err="1"/>
              <a:t>distances</a:t>
            </a:r>
            <a:r>
              <a:rPr lang="cs-CZ" sz="2000" dirty="0"/>
              <a:t> </a:t>
            </a:r>
            <a:r>
              <a:rPr lang="cs-CZ" sz="2000" dirty="0" err="1"/>
              <a:t>between</a:t>
            </a:r>
            <a:r>
              <a:rPr lang="cs-CZ" sz="2000" dirty="0"/>
              <a:t> </a:t>
            </a:r>
            <a:r>
              <a:rPr lang="cs-CZ" sz="2000" dirty="0" err="1"/>
              <a:t>the</a:t>
            </a:r>
            <a:r>
              <a:rPr lang="cs-CZ" sz="2000" dirty="0"/>
              <a:t> </a:t>
            </a:r>
            <a:r>
              <a:rPr lang="cs-CZ" sz="2000" dirty="0" err="1"/>
              <a:t>fibers</a:t>
            </a:r>
            <a:r>
              <a:rPr lang="cs-CZ" sz="2000" dirty="0"/>
              <a:t> </a:t>
            </a:r>
            <a:r>
              <a:rPr lang="cs-CZ" sz="2000" dirty="0" err="1"/>
              <a:t>penetrate</a:t>
            </a:r>
            <a:r>
              <a:rPr lang="cs-CZ" sz="2000" dirty="0"/>
              <a:t> </a:t>
            </a:r>
            <a:r>
              <a:rPr lang="cs-CZ" sz="2000" dirty="0" err="1"/>
              <a:t>into</a:t>
            </a:r>
            <a:r>
              <a:rPr lang="cs-CZ" sz="2000" dirty="0"/>
              <a:t> </a:t>
            </a:r>
            <a:r>
              <a:rPr lang="cs-CZ" sz="2000" dirty="0" err="1"/>
              <a:t>the</a:t>
            </a:r>
            <a:r>
              <a:rPr lang="cs-CZ" sz="2000" dirty="0"/>
              <a:t> </a:t>
            </a:r>
            <a:r>
              <a:rPr lang="cs-CZ" sz="2000" dirty="0" err="1"/>
              <a:t>fiber</a:t>
            </a:r>
            <a:r>
              <a:rPr lang="cs-CZ" sz="2000" dirty="0"/>
              <a:t> </a:t>
            </a:r>
            <a:r>
              <a:rPr lang="cs-CZ" sz="2000" dirty="0" err="1"/>
              <a:t>structure</a:t>
            </a:r>
            <a:r>
              <a:rPr lang="cs-CZ" sz="2000" dirty="0"/>
              <a:t>. </a:t>
            </a:r>
            <a:r>
              <a:rPr lang="cs-CZ" sz="2000" dirty="0" err="1"/>
              <a:t>Filtered</a:t>
            </a:r>
            <a:r>
              <a:rPr lang="cs-CZ" sz="2000" dirty="0"/>
              <a:t> </a:t>
            </a:r>
            <a:r>
              <a:rPr lang="cs-CZ" sz="2000" dirty="0" err="1"/>
              <a:t>particles</a:t>
            </a:r>
            <a:r>
              <a:rPr lang="cs-CZ" sz="2000" dirty="0"/>
              <a:t> are </a:t>
            </a:r>
            <a:r>
              <a:rPr lang="cs-CZ" sz="2000" dirty="0" err="1"/>
              <a:t>captured</a:t>
            </a:r>
            <a:r>
              <a:rPr lang="cs-CZ" sz="2000" dirty="0"/>
              <a:t> in </a:t>
            </a:r>
            <a:r>
              <a:rPr lang="cs-CZ" sz="2000" dirty="0" err="1"/>
              <a:t>terms</a:t>
            </a:r>
            <a:r>
              <a:rPr lang="cs-CZ" sz="2000" dirty="0"/>
              <a:t> </a:t>
            </a:r>
            <a:r>
              <a:rPr lang="cs-CZ" sz="2000" dirty="0" err="1"/>
              <a:t>of</a:t>
            </a:r>
            <a:r>
              <a:rPr lang="cs-CZ" sz="2000" dirty="0"/>
              <a:t> </a:t>
            </a:r>
            <a:r>
              <a:rPr lang="cs-CZ" sz="2000" dirty="0" err="1"/>
              <a:t>the</a:t>
            </a:r>
            <a:r>
              <a:rPr lang="cs-CZ" sz="2000" dirty="0"/>
              <a:t> </a:t>
            </a:r>
            <a:r>
              <a:rPr lang="cs-CZ" sz="2000" dirty="0" err="1"/>
              <a:t>filtration</a:t>
            </a:r>
            <a:r>
              <a:rPr lang="cs-CZ" sz="2000" dirty="0"/>
              <a:t> </a:t>
            </a:r>
            <a:r>
              <a:rPr lang="cs-CZ" sz="2000" dirty="0" err="1"/>
              <a:t>mechanisms</a:t>
            </a:r>
            <a:r>
              <a:rPr lang="cs-CZ" sz="2000" dirty="0"/>
              <a:t>. </a:t>
            </a:r>
            <a:r>
              <a:rPr lang="cs-CZ" sz="2000" dirty="0" err="1"/>
              <a:t>This</a:t>
            </a:r>
            <a:r>
              <a:rPr lang="cs-CZ" sz="2000" dirty="0"/>
              <a:t> type </a:t>
            </a:r>
            <a:r>
              <a:rPr lang="cs-CZ" sz="2000" dirty="0" err="1"/>
              <a:t>of</a:t>
            </a:r>
            <a:r>
              <a:rPr lang="cs-CZ" sz="2000" dirty="0"/>
              <a:t> </a:t>
            </a:r>
            <a:r>
              <a:rPr lang="cs-CZ" sz="2000" dirty="0" err="1"/>
              <a:t>the</a:t>
            </a:r>
            <a:r>
              <a:rPr lang="cs-CZ" sz="2000" dirty="0"/>
              <a:t> </a:t>
            </a:r>
            <a:r>
              <a:rPr lang="cs-CZ" sz="2000" dirty="0" err="1"/>
              <a:t>filtration</a:t>
            </a:r>
            <a:r>
              <a:rPr lang="cs-CZ" sz="2000" dirty="0"/>
              <a:t> </a:t>
            </a:r>
            <a:r>
              <a:rPr lang="cs-CZ" sz="2000" dirty="0" err="1"/>
              <a:t>process</a:t>
            </a:r>
            <a:r>
              <a:rPr lang="cs-CZ" sz="2000" dirty="0"/>
              <a:t> </a:t>
            </a:r>
            <a:r>
              <a:rPr lang="cs-CZ" sz="2000" dirty="0" err="1"/>
              <a:t>is</a:t>
            </a:r>
            <a:r>
              <a:rPr lang="cs-CZ" sz="2000" dirty="0"/>
              <a:t> </a:t>
            </a:r>
            <a:r>
              <a:rPr lang="cs-CZ" sz="2000" dirty="0" err="1" smtClean="0"/>
              <a:t>important</a:t>
            </a:r>
            <a:r>
              <a:rPr lang="cs-CZ" sz="2000" dirty="0" smtClean="0"/>
              <a:t> </a:t>
            </a:r>
            <a:r>
              <a:rPr lang="cs-CZ" sz="2000" dirty="0" err="1"/>
              <a:t>for</a:t>
            </a:r>
            <a:r>
              <a:rPr lang="cs-CZ" sz="2000" dirty="0"/>
              <a:t> </a:t>
            </a:r>
            <a:r>
              <a:rPr lang="cs-CZ" sz="2000" dirty="0" err="1"/>
              <a:t>the</a:t>
            </a:r>
            <a:r>
              <a:rPr lang="cs-CZ" sz="2000" dirty="0"/>
              <a:t> most </a:t>
            </a:r>
            <a:r>
              <a:rPr lang="cs-CZ" sz="2000" dirty="0" err="1"/>
              <a:t>of</a:t>
            </a:r>
            <a:r>
              <a:rPr lang="cs-CZ" sz="2000" dirty="0"/>
              <a:t> </a:t>
            </a:r>
            <a:r>
              <a:rPr lang="cs-CZ" sz="2000" dirty="0" err="1"/>
              <a:t>filter</a:t>
            </a:r>
            <a:r>
              <a:rPr lang="cs-CZ" sz="2000" dirty="0"/>
              <a:t> </a:t>
            </a:r>
            <a:r>
              <a:rPr lang="cs-CZ" sz="2000" dirty="0" err="1"/>
              <a:t>applications</a:t>
            </a:r>
            <a:r>
              <a:rPr lang="cs-CZ" sz="2000" dirty="0"/>
              <a:t>. </a:t>
            </a:r>
            <a:r>
              <a:rPr lang="cs-CZ" sz="2000" dirty="0" err="1"/>
              <a:t>Next</a:t>
            </a:r>
            <a:r>
              <a:rPr lang="cs-CZ" sz="2000" dirty="0"/>
              <a:t> </a:t>
            </a:r>
            <a:r>
              <a:rPr lang="cs-CZ" sz="2000" dirty="0" err="1"/>
              <a:t>chapters</a:t>
            </a:r>
            <a:r>
              <a:rPr lang="cs-CZ" sz="2000" dirty="0"/>
              <a:t> </a:t>
            </a:r>
            <a:r>
              <a:rPr lang="cs-CZ" sz="2000" dirty="0" err="1"/>
              <a:t>about</a:t>
            </a:r>
            <a:r>
              <a:rPr lang="cs-CZ" sz="2000" dirty="0"/>
              <a:t> </a:t>
            </a:r>
            <a:r>
              <a:rPr lang="cs-CZ" sz="2000" dirty="0" err="1"/>
              <a:t>filtration</a:t>
            </a:r>
            <a:r>
              <a:rPr lang="cs-CZ" sz="2000" dirty="0"/>
              <a:t> </a:t>
            </a:r>
            <a:r>
              <a:rPr lang="cs-CZ" sz="2000" dirty="0" err="1"/>
              <a:t>variables</a:t>
            </a:r>
            <a:r>
              <a:rPr lang="cs-CZ" sz="2000" dirty="0"/>
              <a:t>, </a:t>
            </a:r>
            <a:r>
              <a:rPr lang="cs-CZ" sz="2000" dirty="0" err="1"/>
              <a:t>properties</a:t>
            </a:r>
            <a:r>
              <a:rPr lang="cs-CZ" sz="2000" dirty="0"/>
              <a:t> </a:t>
            </a:r>
            <a:r>
              <a:rPr lang="cs-CZ" sz="2000" dirty="0" err="1"/>
              <a:t>and</a:t>
            </a:r>
            <a:r>
              <a:rPr lang="cs-CZ" sz="2000" dirty="0"/>
              <a:t> </a:t>
            </a:r>
            <a:r>
              <a:rPr lang="cs-CZ" sz="2000" dirty="0" err="1"/>
              <a:t>mechanisms</a:t>
            </a:r>
            <a:r>
              <a:rPr lang="cs-CZ" sz="2000" dirty="0"/>
              <a:t> </a:t>
            </a:r>
            <a:r>
              <a:rPr lang="cs-CZ" sz="2000" dirty="0" err="1"/>
              <a:t>refer</a:t>
            </a:r>
            <a:r>
              <a:rPr lang="cs-CZ" sz="2000" dirty="0"/>
              <a:t> </a:t>
            </a:r>
            <a:r>
              <a:rPr lang="cs-CZ" sz="2000" dirty="0" err="1"/>
              <a:t>first</a:t>
            </a:r>
            <a:r>
              <a:rPr lang="cs-CZ" sz="2000" dirty="0"/>
              <a:t> </a:t>
            </a:r>
            <a:r>
              <a:rPr lang="cs-CZ" sz="2000" dirty="0" err="1"/>
              <a:t>of</a:t>
            </a:r>
            <a:r>
              <a:rPr lang="cs-CZ" sz="2000" dirty="0"/>
              <a:t> </a:t>
            </a:r>
            <a:r>
              <a:rPr lang="cs-CZ" sz="2000" dirty="0" err="1"/>
              <a:t>all</a:t>
            </a:r>
            <a:r>
              <a:rPr lang="cs-CZ" sz="2000" dirty="0"/>
              <a:t> to </a:t>
            </a:r>
            <a:r>
              <a:rPr lang="cs-CZ" sz="2000" dirty="0" err="1"/>
              <a:t>the</a:t>
            </a:r>
            <a:r>
              <a:rPr lang="cs-CZ" sz="2000" dirty="0"/>
              <a:t> </a:t>
            </a:r>
            <a:r>
              <a:rPr lang="cs-CZ" sz="2000" dirty="0" err="1"/>
              <a:t>deep</a:t>
            </a:r>
            <a:r>
              <a:rPr lang="cs-CZ" sz="2000" dirty="0"/>
              <a:t> </a:t>
            </a:r>
            <a:r>
              <a:rPr lang="cs-CZ" sz="2000" dirty="0" err="1"/>
              <a:t>filtration</a:t>
            </a:r>
            <a:r>
              <a:rPr lang="cs-CZ" sz="2000" dirty="0"/>
              <a:t>. </a:t>
            </a:r>
            <a:endParaRPr lang="cs-CZ" sz="2000" dirty="0" smtClean="0"/>
          </a:p>
          <a:p>
            <a:pPr>
              <a:spcBef>
                <a:spcPct val="50000"/>
              </a:spcBef>
            </a:pPr>
            <a:r>
              <a:rPr lang="cs-CZ" sz="2000" dirty="0" err="1" smtClean="0"/>
              <a:t>Advantages</a:t>
            </a:r>
            <a:r>
              <a:rPr lang="cs-CZ" sz="2000" dirty="0" smtClean="0"/>
              <a:t>:  </a:t>
            </a:r>
          </a:p>
          <a:p>
            <a:pPr>
              <a:spcBef>
                <a:spcPts val="0"/>
              </a:spcBef>
              <a:buFontTx/>
              <a:buChar char="-"/>
            </a:pPr>
            <a:r>
              <a:rPr lang="cs-CZ" sz="2000" dirty="0" err="1" smtClean="0"/>
              <a:t>Longer</a:t>
            </a:r>
            <a:r>
              <a:rPr lang="cs-CZ" sz="2000" dirty="0" smtClean="0"/>
              <a:t> </a:t>
            </a:r>
            <a:r>
              <a:rPr lang="cs-CZ" sz="2000" dirty="0" err="1" smtClean="0"/>
              <a:t>lifetime</a:t>
            </a:r>
            <a:endParaRPr lang="cs-CZ" sz="2000" dirty="0" smtClean="0"/>
          </a:p>
          <a:p>
            <a:pPr>
              <a:spcBef>
                <a:spcPts val="0"/>
              </a:spcBef>
              <a:buFontTx/>
              <a:buChar char="-"/>
            </a:pPr>
            <a:r>
              <a:rPr lang="cs-CZ" sz="2000" dirty="0" err="1" smtClean="0"/>
              <a:t>Better</a:t>
            </a:r>
            <a:r>
              <a:rPr lang="cs-CZ" sz="2000" dirty="0" smtClean="0"/>
              <a:t> </a:t>
            </a:r>
            <a:r>
              <a:rPr lang="cs-CZ" sz="2000" dirty="0" err="1" smtClean="0"/>
              <a:t>relation</a:t>
            </a:r>
            <a:r>
              <a:rPr lang="cs-CZ" sz="2000" dirty="0" smtClean="0"/>
              <a:t> </a:t>
            </a:r>
            <a:r>
              <a:rPr lang="cs-CZ" sz="2000" dirty="0" err="1" smtClean="0"/>
              <a:t>between</a:t>
            </a:r>
            <a:r>
              <a:rPr lang="cs-CZ" sz="2000" dirty="0" smtClean="0"/>
              <a:t> </a:t>
            </a:r>
            <a:r>
              <a:rPr lang="cs-CZ" sz="2000" dirty="0" err="1" smtClean="0"/>
              <a:t>pressure</a:t>
            </a:r>
            <a:r>
              <a:rPr lang="cs-CZ" sz="2000" dirty="0" smtClean="0"/>
              <a:t> drop </a:t>
            </a:r>
            <a:r>
              <a:rPr lang="cs-CZ" sz="2000" dirty="0" err="1" smtClean="0"/>
              <a:t>and</a:t>
            </a:r>
            <a:r>
              <a:rPr lang="cs-CZ" sz="2000" dirty="0" smtClean="0"/>
              <a:t> filtr </a:t>
            </a:r>
            <a:r>
              <a:rPr lang="cs-CZ" sz="2000" dirty="0" err="1" smtClean="0"/>
              <a:t>efficiency</a:t>
            </a:r>
            <a:endParaRPr lang="cs-CZ" sz="2000" dirty="0" smtClean="0"/>
          </a:p>
          <a:p>
            <a:pPr>
              <a:spcBef>
                <a:spcPct val="50000"/>
              </a:spcBef>
            </a:pPr>
            <a:r>
              <a:rPr lang="cs-CZ" sz="2000" dirty="0" err="1" smtClean="0"/>
              <a:t>Disadvantages</a:t>
            </a:r>
            <a:r>
              <a:rPr lang="cs-CZ" sz="2000" dirty="0" smtClean="0"/>
              <a:t>:</a:t>
            </a:r>
          </a:p>
          <a:p>
            <a:pPr>
              <a:spcBef>
                <a:spcPts val="0"/>
              </a:spcBef>
            </a:pPr>
            <a:r>
              <a:rPr lang="cs-CZ" sz="2000" dirty="0" smtClean="0"/>
              <a:t>- </a:t>
            </a:r>
            <a:r>
              <a:rPr lang="cs-CZ" sz="2000" dirty="0" err="1" smtClean="0"/>
              <a:t>Usually</a:t>
            </a:r>
            <a:r>
              <a:rPr lang="cs-CZ" sz="2000" dirty="0" smtClean="0"/>
              <a:t> </a:t>
            </a:r>
            <a:r>
              <a:rPr lang="cs-CZ" sz="2000" dirty="0" err="1" smtClean="0"/>
              <a:t>it</a:t>
            </a:r>
            <a:r>
              <a:rPr lang="cs-CZ" sz="2000" dirty="0" smtClean="0"/>
              <a:t> </a:t>
            </a:r>
            <a:r>
              <a:rPr lang="cs-CZ" sz="2000" dirty="0" err="1" smtClean="0"/>
              <a:t>is</a:t>
            </a:r>
            <a:r>
              <a:rPr lang="cs-CZ" sz="2000" dirty="0" smtClean="0"/>
              <a:t> not </a:t>
            </a:r>
            <a:r>
              <a:rPr lang="cs-CZ" sz="2000" dirty="0" err="1" smtClean="0"/>
              <a:t>possible</a:t>
            </a:r>
            <a:r>
              <a:rPr lang="cs-CZ" sz="2000" dirty="0" smtClean="0"/>
              <a:t> to  </a:t>
            </a:r>
            <a:r>
              <a:rPr lang="cs-CZ" sz="2000" dirty="0" err="1" smtClean="0"/>
              <a:t>clean</a:t>
            </a:r>
            <a:r>
              <a:rPr lang="cs-CZ" sz="2000" dirty="0" smtClean="0"/>
              <a:t> </a:t>
            </a:r>
            <a:r>
              <a:rPr lang="cs-CZ" sz="2000" dirty="0" err="1" smtClean="0"/>
              <a:t>clodged</a:t>
            </a:r>
            <a:r>
              <a:rPr lang="cs-CZ" sz="2000" dirty="0" smtClean="0"/>
              <a:t> </a:t>
            </a:r>
            <a:r>
              <a:rPr lang="cs-CZ" sz="2000" dirty="0" err="1" smtClean="0"/>
              <a:t>filter</a:t>
            </a:r>
            <a:endParaRPr lang="cs-CZ" sz="2000" dirty="0" smtClean="0"/>
          </a:p>
          <a:p>
            <a:pPr>
              <a:spcBef>
                <a:spcPct val="50000"/>
              </a:spcBef>
            </a:pPr>
            <a:endParaRPr lang="cs-CZ" sz="2000" dirty="0"/>
          </a:p>
        </p:txBody>
      </p:sp>
      <p:grpSp>
        <p:nvGrpSpPr>
          <p:cNvPr id="16388" name="Group 4"/>
          <p:cNvGrpSpPr>
            <a:grpSpLocks/>
          </p:cNvGrpSpPr>
          <p:nvPr/>
        </p:nvGrpSpPr>
        <p:grpSpPr bwMode="auto">
          <a:xfrm>
            <a:off x="1043608" y="4437905"/>
            <a:ext cx="7978775" cy="2303463"/>
            <a:chOff x="1358" y="2160"/>
            <a:chExt cx="5026" cy="1451"/>
          </a:xfrm>
        </p:grpSpPr>
        <p:pic>
          <p:nvPicPr>
            <p:cNvPr id="16389" name="Picture 5" descr="D:\Jakub\obrázky\škola\výuka\hloubková filtrace.jpg"/>
            <p:cNvPicPr>
              <a:picLocks noChangeAspect="1" noChangeArrowheads="1"/>
            </p:cNvPicPr>
            <p:nvPr/>
          </p:nvPicPr>
          <p:blipFill>
            <a:blip r:embed="rId2" cstate="print">
              <a:lum bright="-12000" contrast="24000"/>
            </a:blip>
            <a:srcRect/>
            <a:stretch>
              <a:fillRect/>
            </a:stretch>
          </p:blipFill>
          <p:spPr bwMode="auto">
            <a:xfrm>
              <a:off x="2448" y="2160"/>
              <a:ext cx="2118" cy="812"/>
            </a:xfrm>
            <a:prstGeom prst="rect">
              <a:avLst/>
            </a:prstGeom>
            <a:noFill/>
            <a:ln w="9525">
              <a:noFill/>
              <a:miter lim="800000"/>
              <a:headEnd/>
              <a:tailEnd/>
            </a:ln>
          </p:spPr>
        </p:pic>
        <p:sp>
          <p:nvSpPr>
            <p:cNvPr id="16390" name="AutoShape 6"/>
            <p:cNvSpPr>
              <a:spLocks/>
            </p:cNvSpPr>
            <p:nvPr/>
          </p:nvSpPr>
          <p:spPr bwMode="auto">
            <a:xfrm>
              <a:off x="1358" y="2784"/>
              <a:ext cx="754" cy="384"/>
            </a:xfrm>
            <a:prstGeom prst="callout2">
              <a:avLst>
                <a:gd name="adj1" fmla="val 18750"/>
                <a:gd name="adj2" fmla="val 106366"/>
                <a:gd name="adj3" fmla="val 18750"/>
                <a:gd name="adj4" fmla="val 129574"/>
                <a:gd name="adj5" fmla="val -55991"/>
                <a:gd name="adj6" fmla="val 153579"/>
              </a:avLst>
            </a:prstGeom>
            <a:solidFill>
              <a:schemeClr val="bg1"/>
            </a:solidFill>
            <a:ln w="9525">
              <a:solidFill>
                <a:srgbClr val="FF9900"/>
              </a:solidFill>
              <a:miter lim="800000"/>
              <a:headEnd/>
              <a:tailEnd/>
            </a:ln>
          </p:spPr>
          <p:txBody>
            <a:bodyPr lIns="0" tIns="0" rIns="0" bIns="0"/>
            <a:lstStyle/>
            <a:p>
              <a:pPr algn="ctr"/>
              <a:r>
                <a:rPr lang="cs-CZ" sz="2000"/>
                <a:t>Direction of flow </a:t>
              </a:r>
            </a:p>
          </p:txBody>
        </p:sp>
        <p:sp>
          <p:nvSpPr>
            <p:cNvPr id="16391" name="AutoShape 7"/>
            <p:cNvSpPr>
              <a:spLocks/>
            </p:cNvSpPr>
            <p:nvPr/>
          </p:nvSpPr>
          <p:spPr bwMode="auto">
            <a:xfrm>
              <a:off x="4402" y="3120"/>
              <a:ext cx="1982" cy="384"/>
            </a:xfrm>
            <a:prstGeom prst="callout2">
              <a:avLst>
                <a:gd name="adj1" fmla="val 18750"/>
                <a:gd name="adj2" fmla="val -2421"/>
                <a:gd name="adj3" fmla="val 18750"/>
                <a:gd name="adj4" fmla="val -21949"/>
                <a:gd name="adj5" fmla="val -113801"/>
                <a:gd name="adj6" fmla="val -42181"/>
              </a:avLst>
            </a:prstGeom>
            <a:solidFill>
              <a:schemeClr val="bg1"/>
            </a:solidFill>
            <a:ln w="9525">
              <a:solidFill>
                <a:srgbClr val="FF9900"/>
              </a:solidFill>
              <a:miter lim="800000"/>
              <a:headEnd/>
              <a:tailEnd/>
            </a:ln>
          </p:spPr>
          <p:txBody>
            <a:bodyPr lIns="0" tIns="0" rIns="0" bIns="0"/>
            <a:lstStyle/>
            <a:p>
              <a:pPr algn="ctr"/>
              <a:r>
                <a:rPr lang="cs-CZ" sz="2000"/>
                <a:t>Textile filter expressed as a set of cylinders placed in parallel </a:t>
              </a:r>
            </a:p>
          </p:txBody>
        </p:sp>
        <p:sp>
          <p:nvSpPr>
            <p:cNvPr id="16392" name="AutoShape 8"/>
            <p:cNvSpPr>
              <a:spLocks/>
            </p:cNvSpPr>
            <p:nvPr/>
          </p:nvSpPr>
          <p:spPr bwMode="auto">
            <a:xfrm>
              <a:off x="1403" y="3408"/>
              <a:ext cx="1270" cy="203"/>
            </a:xfrm>
            <a:prstGeom prst="callout2">
              <a:avLst>
                <a:gd name="adj1" fmla="val 18750"/>
                <a:gd name="adj2" fmla="val 106366"/>
                <a:gd name="adj3" fmla="val 18750"/>
                <a:gd name="adj4" fmla="val 172944"/>
                <a:gd name="adj5" fmla="val -184634"/>
                <a:gd name="adj6" fmla="val 239657"/>
              </a:avLst>
            </a:prstGeom>
            <a:solidFill>
              <a:schemeClr val="bg1"/>
            </a:solidFill>
            <a:ln w="9525">
              <a:solidFill>
                <a:srgbClr val="FF9900"/>
              </a:solidFill>
              <a:miter lim="800000"/>
              <a:headEnd/>
              <a:tailEnd/>
            </a:ln>
          </p:spPr>
          <p:txBody>
            <a:bodyPr lIns="0" tIns="0" rIns="0" bIns="0"/>
            <a:lstStyle/>
            <a:p>
              <a:pPr algn="ctr"/>
              <a:r>
                <a:rPr lang="cs-CZ" sz="2000" dirty="0" err="1"/>
                <a:t>Captured</a:t>
              </a:r>
              <a:r>
                <a:rPr lang="cs-CZ" sz="2000" dirty="0"/>
                <a:t> </a:t>
              </a:r>
              <a:r>
                <a:rPr lang="cs-CZ" sz="2000" dirty="0" err="1"/>
                <a:t>particles</a:t>
              </a:r>
              <a:endParaRPr lang="cs-CZ" sz="2000"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33400" y="457200"/>
            <a:ext cx="7848600" cy="830263"/>
          </a:xfrm>
          <a:prstGeom prst="rect">
            <a:avLst/>
          </a:prstGeom>
          <a:noFill/>
          <a:ln w="9525">
            <a:noFill/>
            <a:miter lim="800000"/>
            <a:headEnd/>
            <a:tailEnd/>
          </a:ln>
        </p:spPr>
        <p:txBody>
          <a:bodyPr>
            <a:spAutoFit/>
          </a:bodyPr>
          <a:lstStyle/>
          <a:p>
            <a:pPr algn="ctr">
              <a:spcBef>
                <a:spcPct val="50000"/>
              </a:spcBef>
            </a:pPr>
            <a:r>
              <a:rPr lang="cs-CZ" b="1">
                <a:solidFill>
                  <a:srgbClr val="008000"/>
                </a:solidFill>
              </a:rPr>
              <a:t>4 Principle of filtration - relation between filtration variables and filter properties.</a:t>
            </a:r>
          </a:p>
        </p:txBody>
      </p:sp>
      <p:sp>
        <p:nvSpPr>
          <p:cNvPr id="17411" name="Text Box 4"/>
          <p:cNvSpPr txBox="1">
            <a:spLocks noChangeArrowheads="1"/>
          </p:cNvSpPr>
          <p:nvPr/>
        </p:nvSpPr>
        <p:spPr bwMode="auto">
          <a:xfrm>
            <a:off x="533400" y="3082925"/>
            <a:ext cx="2551113" cy="2098675"/>
          </a:xfrm>
          <a:prstGeom prst="rect">
            <a:avLst/>
          </a:prstGeom>
          <a:gradFill rotWithShape="0">
            <a:gsLst>
              <a:gs pos="0">
                <a:srgbClr val="FFFFCC"/>
              </a:gs>
              <a:gs pos="100000">
                <a:srgbClr val="FFFFFF"/>
              </a:gs>
            </a:gsLst>
            <a:lin ang="2700000" scaled="1"/>
          </a:gradFill>
          <a:ln w="9525">
            <a:solidFill>
              <a:srgbClr val="FFCC00"/>
            </a:solidFill>
            <a:miter lim="800000"/>
            <a:headEnd/>
            <a:tailEnd/>
          </a:ln>
        </p:spPr>
        <p:txBody>
          <a:bodyPr/>
          <a:lstStyle/>
          <a:p>
            <a:pPr marL="187325" indent="-187325" eaLnBrk="0" hangingPunct="0">
              <a:spcBef>
                <a:spcPct val="30000"/>
              </a:spcBef>
            </a:pPr>
            <a:r>
              <a:rPr lang="cs-CZ" sz="1800" b="1">
                <a:solidFill>
                  <a:srgbClr val="008000"/>
                </a:solidFill>
              </a:rPr>
              <a:t>Filtration variables</a:t>
            </a:r>
          </a:p>
          <a:p>
            <a:pPr marL="187325" indent="-187325" eaLnBrk="0" hangingPunct="0">
              <a:spcBef>
                <a:spcPct val="30000"/>
              </a:spcBef>
              <a:buFontTx/>
              <a:buChar char="•"/>
            </a:pPr>
            <a:r>
              <a:rPr lang="cs-CZ" sz="1800"/>
              <a:t>Filter variables</a:t>
            </a:r>
          </a:p>
          <a:p>
            <a:pPr marL="187325" indent="-187325" eaLnBrk="0" hangingPunct="0">
              <a:spcBef>
                <a:spcPct val="30000"/>
              </a:spcBef>
              <a:buFontTx/>
              <a:buChar char="•"/>
            </a:pPr>
            <a:r>
              <a:rPr lang="cs-CZ" sz="1800"/>
              <a:t>Flowing medium variables</a:t>
            </a:r>
          </a:p>
          <a:p>
            <a:pPr marL="187325" indent="-187325" eaLnBrk="0" hangingPunct="0">
              <a:spcBef>
                <a:spcPct val="30000"/>
              </a:spcBef>
              <a:buFontTx/>
              <a:buChar char="•"/>
            </a:pPr>
            <a:r>
              <a:rPr lang="cs-CZ" sz="1800"/>
              <a:t>Captured particles variables</a:t>
            </a:r>
          </a:p>
        </p:txBody>
      </p:sp>
      <p:sp>
        <p:nvSpPr>
          <p:cNvPr id="17412" name="Text Box 5"/>
          <p:cNvSpPr txBox="1">
            <a:spLocks noChangeArrowheads="1"/>
          </p:cNvSpPr>
          <p:nvPr/>
        </p:nvSpPr>
        <p:spPr bwMode="auto">
          <a:xfrm>
            <a:off x="5994400" y="2286000"/>
            <a:ext cx="2159000" cy="3554413"/>
          </a:xfrm>
          <a:prstGeom prst="rect">
            <a:avLst/>
          </a:prstGeom>
          <a:gradFill rotWithShape="0">
            <a:gsLst>
              <a:gs pos="0">
                <a:srgbClr val="FFFFCC"/>
              </a:gs>
              <a:gs pos="100000">
                <a:srgbClr val="FFFFFF"/>
              </a:gs>
            </a:gsLst>
            <a:lin ang="2700000" scaled="1"/>
          </a:gradFill>
          <a:ln w="9525">
            <a:solidFill>
              <a:srgbClr val="FFCC00"/>
            </a:solidFill>
            <a:miter lim="800000"/>
            <a:headEnd/>
            <a:tailEnd/>
          </a:ln>
        </p:spPr>
        <p:txBody>
          <a:bodyPr/>
          <a:lstStyle/>
          <a:p>
            <a:pPr eaLnBrk="0" hangingPunct="0">
              <a:spcBef>
                <a:spcPct val="30000"/>
              </a:spcBef>
            </a:pPr>
            <a:r>
              <a:rPr lang="cs-CZ" sz="1800" b="1">
                <a:solidFill>
                  <a:srgbClr val="008000"/>
                </a:solidFill>
              </a:rPr>
              <a:t>Filtration properties</a:t>
            </a:r>
          </a:p>
          <a:p>
            <a:pPr eaLnBrk="0" hangingPunct="0">
              <a:spcBef>
                <a:spcPct val="30000"/>
              </a:spcBef>
              <a:buFontTx/>
              <a:buChar char="•"/>
            </a:pPr>
            <a:r>
              <a:rPr lang="cs-CZ" sz="1800"/>
              <a:t>Efficiency</a:t>
            </a:r>
          </a:p>
          <a:p>
            <a:pPr eaLnBrk="0" hangingPunct="0">
              <a:spcBef>
                <a:spcPct val="30000"/>
              </a:spcBef>
              <a:buFontTx/>
              <a:buChar char="•"/>
            </a:pPr>
            <a:r>
              <a:rPr lang="cs-CZ" sz="1800"/>
              <a:t>Pressure drop</a:t>
            </a:r>
          </a:p>
          <a:p>
            <a:pPr eaLnBrk="0" hangingPunct="0">
              <a:spcBef>
                <a:spcPct val="30000"/>
              </a:spcBef>
              <a:buFontTx/>
              <a:buChar char="•"/>
            </a:pPr>
            <a:r>
              <a:rPr lang="cs-CZ" sz="1800"/>
              <a:t>Lifetime</a:t>
            </a:r>
          </a:p>
          <a:p>
            <a:pPr eaLnBrk="0" hangingPunct="0">
              <a:spcBef>
                <a:spcPct val="30000"/>
              </a:spcBef>
              <a:buFontTx/>
              <a:buChar char="•"/>
            </a:pPr>
            <a:r>
              <a:rPr lang="cs-CZ" sz="1800"/>
              <a:t>Resistivity against surrounding conditions</a:t>
            </a:r>
          </a:p>
          <a:p>
            <a:pPr eaLnBrk="0" hangingPunct="0">
              <a:spcBef>
                <a:spcPct val="30000"/>
              </a:spcBef>
              <a:buFontTx/>
              <a:buChar char="•"/>
            </a:pPr>
            <a:r>
              <a:rPr lang="cs-CZ" sz="1800"/>
              <a:t>Others (permeability, porosity...)</a:t>
            </a:r>
          </a:p>
        </p:txBody>
      </p:sp>
      <p:sp>
        <p:nvSpPr>
          <p:cNvPr id="17413" name="AutoShape 7"/>
          <p:cNvSpPr>
            <a:spLocks noChangeArrowheads="1"/>
          </p:cNvSpPr>
          <p:nvPr/>
        </p:nvSpPr>
        <p:spPr bwMode="auto">
          <a:xfrm>
            <a:off x="3217863" y="2057400"/>
            <a:ext cx="2643187" cy="4191000"/>
          </a:xfrm>
          <a:prstGeom prst="rightArrow">
            <a:avLst>
              <a:gd name="adj1" fmla="val 58778"/>
              <a:gd name="adj2" fmla="val 30449"/>
            </a:avLst>
          </a:prstGeom>
          <a:gradFill rotWithShape="0">
            <a:gsLst>
              <a:gs pos="0">
                <a:srgbClr val="CCFF99"/>
              </a:gs>
              <a:gs pos="100000">
                <a:srgbClr val="FFFFFF"/>
              </a:gs>
            </a:gsLst>
            <a:lin ang="2700000" scaled="1"/>
          </a:gradFill>
          <a:ln w="12700">
            <a:solidFill>
              <a:srgbClr val="008000"/>
            </a:solidFill>
            <a:miter lim="800000"/>
            <a:headEnd/>
            <a:tailEnd/>
          </a:ln>
        </p:spPr>
        <p:txBody>
          <a:bodyPr/>
          <a:lstStyle/>
          <a:p>
            <a:endParaRPr lang="cs-CZ"/>
          </a:p>
        </p:txBody>
      </p:sp>
      <p:sp>
        <p:nvSpPr>
          <p:cNvPr id="17414" name="Text Box 8"/>
          <p:cNvSpPr txBox="1">
            <a:spLocks noChangeArrowheads="1"/>
          </p:cNvSpPr>
          <p:nvPr/>
        </p:nvSpPr>
        <p:spPr bwMode="auto">
          <a:xfrm>
            <a:off x="3200400" y="3128963"/>
            <a:ext cx="2397125" cy="1816100"/>
          </a:xfrm>
          <a:prstGeom prst="rect">
            <a:avLst/>
          </a:prstGeom>
          <a:noFill/>
          <a:ln w="9525">
            <a:noFill/>
            <a:miter lim="800000"/>
            <a:headEnd/>
            <a:tailEnd/>
          </a:ln>
        </p:spPr>
        <p:txBody>
          <a:bodyPr/>
          <a:lstStyle/>
          <a:p>
            <a:pPr marL="187325" indent="-187325" eaLnBrk="0" hangingPunct="0">
              <a:spcBef>
                <a:spcPct val="10000"/>
              </a:spcBef>
            </a:pPr>
            <a:r>
              <a:rPr lang="cs-CZ" sz="1800" b="1">
                <a:solidFill>
                  <a:srgbClr val="008000"/>
                </a:solidFill>
              </a:rPr>
              <a:t>Filtration mechanisms</a:t>
            </a:r>
          </a:p>
          <a:p>
            <a:pPr marL="187325" indent="-187325" eaLnBrk="0" hangingPunct="0">
              <a:spcBef>
                <a:spcPct val="10000"/>
              </a:spcBef>
              <a:buFontTx/>
              <a:buChar char="•"/>
            </a:pPr>
            <a:r>
              <a:rPr lang="cs-CZ" sz="1800"/>
              <a:t>Diffusion deposition</a:t>
            </a:r>
          </a:p>
          <a:p>
            <a:pPr marL="187325" indent="-187325" eaLnBrk="0" hangingPunct="0">
              <a:spcBef>
                <a:spcPct val="10000"/>
              </a:spcBef>
              <a:buFontTx/>
              <a:buChar char="•"/>
            </a:pPr>
            <a:r>
              <a:rPr lang="cs-CZ" sz="1800"/>
              <a:t>Direct interception</a:t>
            </a:r>
          </a:p>
          <a:p>
            <a:pPr marL="187325" indent="-187325" eaLnBrk="0" hangingPunct="0">
              <a:spcBef>
                <a:spcPct val="10000"/>
              </a:spcBef>
              <a:buFontTx/>
              <a:buChar char="•"/>
            </a:pPr>
            <a:r>
              <a:rPr lang="cs-CZ" sz="1800"/>
              <a:t>Inertial deposition</a:t>
            </a:r>
          </a:p>
          <a:p>
            <a:pPr marL="187325" indent="-187325" eaLnBrk="0" hangingPunct="0">
              <a:spcBef>
                <a:spcPct val="10000"/>
              </a:spcBef>
              <a:buFontTx/>
              <a:buChar char="•"/>
            </a:pPr>
            <a:r>
              <a:rPr lang="cs-CZ" sz="1800"/>
              <a:t>Electrostatic deposition</a:t>
            </a:r>
          </a:p>
          <a:p>
            <a:pPr marL="187325" indent="-187325" eaLnBrk="0" hangingPunct="0">
              <a:spcBef>
                <a:spcPct val="10000"/>
              </a:spcBef>
              <a:buFontTx/>
              <a:buChar char="•"/>
            </a:pPr>
            <a:r>
              <a:rPr lang="cs-CZ" sz="1800"/>
              <a:t>Sieve effect</a:t>
            </a:r>
          </a:p>
        </p:txBody>
      </p:sp>
      <p:sp>
        <p:nvSpPr>
          <p:cNvPr id="17415" name="Text Box 10"/>
          <p:cNvSpPr txBox="1">
            <a:spLocks noChangeArrowheads="1"/>
          </p:cNvSpPr>
          <p:nvPr/>
        </p:nvSpPr>
        <p:spPr bwMode="auto">
          <a:xfrm>
            <a:off x="457200" y="1295400"/>
            <a:ext cx="7696200" cy="1006475"/>
          </a:xfrm>
          <a:prstGeom prst="rect">
            <a:avLst/>
          </a:prstGeom>
          <a:noFill/>
          <a:ln w="9525">
            <a:noFill/>
            <a:miter lim="800000"/>
            <a:headEnd/>
            <a:tailEnd/>
          </a:ln>
        </p:spPr>
        <p:txBody>
          <a:bodyPr>
            <a:spAutoFit/>
          </a:bodyPr>
          <a:lstStyle/>
          <a:p>
            <a:pPr>
              <a:spcBef>
                <a:spcPct val="50000"/>
              </a:spcBef>
            </a:pPr>
            <a:r>
              <a:rPr lang="en-GB" sz="2000">
                <a:cs typeface="Times New Roman" pitchFamily="18" charset="0"/>
              </a:rPr>
              <a:t>It´s simple to say “what is filtration” but difficult to describe relations between filter properties and the main filtration </a:t>
            </a:r>
            <a:r>
              <a:rPr lang="cs-CZ" sz="2000"/>
              <a:t>variables</a:t>
            </a:r>
            <a:r>
              <a:rPr lang="en-GB" sz="2000">
                <a:cs typeface="Times New Roman" pitchFamily="18" charset="0"/>
              </a:rPr>
              <a:t> which influence the filtration process</a:t>
            </a:r>
            <a:r>
              <a:rPr lang="cs-CZ" sz="200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762000" y="1143000"/>
            <a:ext cx="7162800" cy="1919288"/>
          </a:xfrm>
          <a:prstGeom prst="rect">
            <a:avLst/>
          </a:prstGeom>
          <a:noFill/>
          <a:ln w="9525">
            <a:noFill/>
            <a:miter lim="800000"/>
            <a:headEnd/>
            <a:tailEnd/>
          </a:ln>
        </p:spPr>
        <p:txBody>
          <a:bodyPr>
            <a:spAutoFit/>
          </a:bodyPr>
          <a:lstStyle/>
          <a:p>
            <a:pPr>
              <a:spcBef>
                <a:spcPct val="50000"/>
              </a:spcBef>
            </a:pPr>
            <a:r>
              <a:rPr lang="cs-CZ"/>
              <a:t>Filter efficiency </a:t>
            </a:r>
          </a:p>
          <a:p>
            <a:pPr>
              <a:spcBef>
                <a:spcPct val="50000"/>
              </a:spcBef>
            </a:pPr>
            <a:r>
              <a:rPr lang="cs-CZ"/>
              <a:t>It </a:t>
            </a:r>
            <a:r>
              <a:rPr lang="cs-CZ" sz="2000">
                <a:cs typeface="Arial" pitchFamily="34" charset="0"/>
              </a:rPr>
              <a:t>is the ratio of particles </a:t>
            </a:r>
            <a:r>
              <a:rPr lang="cs-CZ" sz="2000"/>
              <a:t>captured</a:t>
            </a:r>
            <a:r>
              <a:rPr lang="cs-CZ" sz="2000">
                <a:cs typeface="Arial" pitchFamily="34" charset="0"/>
              </a:rPr>
              <a:t> by a filter over the total number of particles found in the air upstream of the filter. Filter efficiency can either be based on specific particle size ranges or based on the total number of particles of all sizes.</a:t>
            </a:r>
            <a:r>
              <a:rPr lang="cs-CZ" sz="2000"/>
              <a:t> </a:t>
            </a:r>
          </a:p>
        </p:txBody>
      </p:sp>
      <p:sp>
        <p:nvSpPr>
          <p:cNvPr id="3076" name="Text Box 2"/>
          <p:cNvSpPr txBox="1">
            <a:spLocks noChangeArrowheads="1"/>
          </p:cNvSpPr>
          <p:nvPr/>
        </p:nvSpPr>
        <p:spPr bwMode="auto">
          <a:xfrm>
            <a:off x="457200" y="381000"/>
            <a:ext cx="8153400" cy="457200"/>
          </a:xfrm>
          <a:prstGeom prst="rect">
            <a:avLst/>
          </a:prstGeom>
          <a:noFill/>
          <a:ln w="9525">
            <a:noFill/>
            <a:miter lim="800000"/>
            <a:headEnd/>
            <a:tailEnd/>
          </a:ln>
        </p:spPr>
        <p:txBody>
          <a:bodyPr>
            <a:spAutoFit/>
          </a:bodyPr>
          <a:lstStyle/>
          <a:p>
            <a:pPr>
              <a:spcBef>
                <a:spcPct val="50000"/>
              </a:spcBef>
            </a:pPr>
            <a:r>
              <a:rPr lang="cs-CZ" b="1">
                <a:solidFill>
                  <a:srgbClr val="008000"/>
                </a:solidFill>
              </a:rPr>
              <a:t>4.1 Filtration properties – output of the filtration process I.</a:t>
            </a:r>
          </a:p>
        </p:txBody>
      </p:sp>
      <p:sp>
        <p:nvSpPr>
          <p:cNvPr id="3077" name="Rectangle 5"/>
          <p:cNvSpPr>
            <a:spLocks noChangeArrowheads="1"/>
          </p:cNvSpPr>
          <p:nvPr/>
        </p:nvSpPr>
        <p:spPr bwMode="auto">
          <a:xfrm>
            <a:off x="4019550" y="3186113"/>
            <a:ext cx="9144000" cy="0"/>
          </a:xfrm>
          <a:prstGeom prst="rect">
            <a:avLst/>
          </a:prstGeom>
          <a:noFill/>
          <a:ln w="9525">
            <a:noFill/>
            <a:miter lim="800000"/>
            <a:headEnd/>
            <a:tailEnd/>
          </a:ln>
        </p:spPr>
        <p:txBody>
          <a:bodyPr>
            <a:spAutoFit/>
          </a:bodyPr>
          <a:lstStyle/>
          <a:p>
            <a:endParaRPr lang="cs-CZ"/>
          </a:p>
        </p:txBody>
      </p:sp>
      <p:graphicFrame>
        <p:nvGraphicFramePr>
          <p:cNvPr id="3074" name="Object 4"/>
          <p:cNvGraphicFramePr>
            <a:graphicFrameLocks noChangeAspect="1"/>
          </p:cNvGraphicFramePr>
          <p:nvPr/>
        </p:nvGraphicFramePr>
        <p:xfrm>
          <a:off x="6286500" y="3429000"/>
          <a:ext cx="1866900" cy="820738"/>
        </p:xfrm>
        <a:graphic>
          <a:graphicData uri="http://schemas.openxmlformats.org/presentationml/2006/ole">
            <p:oleObj spid="_x0000_s3074" r:id="rId3" imgW="1104900" imgH="482600" progId="Equation.3">
              <p:embed/>
            </p:oleObj>
          </a:graphicData>
        </a:graphic>
      </p:graphicFrame>
      <p:sp>
        <p:nvSpPr>
          <p:cNvPr id="3078" name="Text Box 6"/>
          <p:cNvSpPr txBox="1">
            <a:spLocks noChangeArrowheads="1"/>
          </p:cNvSpPr>
          <p:nvPr/>
        </p:nvSpPr>
        <p:spPr bwMode="auto">
          <a:xfrm>
            <a:off x="685800" y="3429000"/>
            <a:ext cx="4648200" cy="1311275"/>
          </a:xfrm>
          <a:prstGeom prst="rect">
            <a:avLst/>
          </a:prstGeom>
          <a:noFill/>
          <a:ln w="9525">
            <a:noFill/>
            <a:miter lim="800000"/>
            <a:headEnd/>
            <a:tailEnd/>
          </a:ln>
        </p:spPr>
        <p:txBody>
          <a:bodyPr>
            <a:spAutoFit/>
          </a:bodyPr>
          <a:lstStyle/>
          <a:p>
            <a:pPr>
              <a:spcBef>
                <a:spcPct val="50000"/>
              </a:spcBef>
            </a:pPr>
            <a:r>
              <a:rPr lang="cs-CZ" sz="2000"/>
              <a:t>Efficiency can be defined by formula 1, where G</a:t>
            </a:r>
            <a:r>
              <a:rPr lang="cs-CZ" sz="2000" baseline="-25000"/>
              <a:t>1</a:t>
            </a:r>
            <a:r>
              <a:rPr lang="cs-CZ" sz="2000"/>
              <a:t> is an amount of penetrated particles (which haven´t been captured) and G</a:t>
            </a:r>
            <a:r>
              <a:rPr lang="cs-CZ" sz="2000" baseline="-25000"/>
              <a:t>2</a:t>
            </a:r>
            <a:r>
              <a:rPr lang="cs-CZ" sz="2000"/>
              <a:t> is total amount of particles upstream</a:t>
            </a:r>
          </a:p>
        </p:txBody>
      </p:sp>
      <p:sp>
        <p:nvSpPr>
          <p:cNvPr id="3079" name="Text Box 7"/>
          <p:cNvSpPr txBox="1">
            <a:spLocks noChangeArrowheads="1"/>
          </p:cNvSpPr>
          <p:nvPr/>
        </p:nvSpPr>
        <p:spPr bwMode="auto">
          <a:xfrm>
            <a:off x="6248400" y="4343400"/>
            <a:ext cx="1981200" cy="396875"/>
          </a:xfrm>
          <a:prstGeom prst="rect">
            <a:avLst/>
          </a:prstGeom>
          <a:noFill/>
          <a:ln w="9525">
            <a:noFill/>
            <a:miter lim="800000"/>
            <a:headEnd/>
            <a:tailEnd/>
          </a:ln>
        </p:spPr>
        <p:txBody>
          <a:bodyPr>
            <a:spAutoFit/>
          </a:bodyPr>
          <a:lstStyle/>
          <a:p>
            <a:pPr>
              <a:spcBef>
                <a:spcPct val="50000"/>
              </a:spcBef>
            </a:pPr>
            <a:r>
              <a:rPr lang="cs-CZ" sz="2000" i="1"/>
              <a:t>formula 1.</a:t>
            </a:r>
          </a:p>
        </p:txBody>
      </p:sp>
      <p:sp>
        <p:nvSpPr>
          <p:cNvPr id="3080" name="Text Box 8"/>
          <p:cNvSpPr txBox="1">
            <a:spLocks noChangeArrowheads="1"/>
          </p:cNvSpPr>
          <p:nvPr/>
        </p:nvSpPr>
        <p:spPr bwMode="auto">
          <a:xfrm>
            <a:off x="609600" y="5029200"/>
            <a:ext cx="8001000" cy="1343025"/>
          </a:xfrm>
          <a:prstGeom prst="rect">
            <a:avLst/>
          </a:prstGeom>
          <a:noFill/>
          <a:ln w="9525">
            <a:noFill/>
            <a:miter lim="800000"/>
            <a:headEnd/>
            <a:tailEnd/>
          </a:ln>
        </p:spPr>
        <p:txBody>
          <a:bodyPr>
            <a:spAutoFit/>
          </a:bodyPr>
          <a:lstStyle/>
          <a:p>
            <a:pPr>
              <a:spcBef>
                <a:spcPct val="50000"/>
              </a:spcBef>
            </a:pPr>
            <a:r>
              <a:rPr lang="cs-CZ" sz="2000"/>
              <a:t>Expression G</a:t>
            </a:r>
            <a:r>
              <a:rPr lang="cs-CZ" sz="2000" baseline="-25000"/>
              <a:t>1/</a:t>
            </a:r>
            <a:r>
              <a:rPr lang="cs-CZ" sz="2000"/>
              <a:t>G</a:t>
            </a:r>
            <a:r>
              <a:rPr lang="cs-CZ" sz="2000" baseline="-25000"/>
              <a:t>2</a:t>
            </a:r>
            <a:r>
              <a:rPr lang="cs-CZ" sz="2000"/>
              <a:t> is named „Penetration“ of filter</a:t>
            </a:r>
          </a:p>
          <a:p>
            <a:pPr>
              <a:spcBef>
                <a:spcPct val="50000"/>
              </a:spcBef>
            </a:pPr>
            <a:endParaRPr lang="cs-CZ" sz="800"/>
          </a:p>
          <a:p>
            <a:pPr>
              <a:spcBef>
                <a:spcPct val="50000"/>
              </a:spcBef>
            </a:pPr>
            <a:r>
              <a:rPr lang="cs-CZ" sz="2000"/>
              <a:t>Efficieny is changing during the filtration process (see chapter 6.3.4 Nonstationary filtration)</a:t>
            </a:r>
          </a:p>
        </p:txBody>
      </p:sp>
      <p:sp>
        <p:nvSpPr>
          <p:cNvPr id="3081" name="AutoShape 11"/>
          <p:cNvSpPr>
            <a:spLocks noChangeArrowheads="1"/>
          </p:cNvSpPr>
          <p:nvPr/>
        </p:nvSpPr>
        <p:spPr bwMode="auto">
          <a:xfrm>
            <a:off x="6172200" y="3276600"/>
            <a:ext cx="2057400" cy="1600200"/>
          </a:xfrm>
          <a:prstGeom prst="roundRect">
            <a:avLst>
              <a:gd name="adj" fmla="val 23810"/>
            </a:avLst>
          </a:prstGeom>
          <a:noFill/>
          <a:ln w="9525">
            <a:solidFill>
              <a:schemeClr val="tx1"/>
            </a:solidFill>
            <a:round/>
            <a:headEnd/>
            <a:tailEnd/>
          </a:ln>
        </p:spPr>
        <p:txBody>
          <a:bodyPr wrap="none" anchor="ctr"/>
          <a:lstStyle/>
          <a:p>
            <a:endParaRPr lang="cs-CZ"/>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5029</TotalTime>
  <Words>2487</Words>
  <Application>Microsoft Office PowerPoint</Application>
  <PresentationFormat>Předvádění na obrazovce (4:3)</PresentationFormat>
  <Paragraphs>266</Paragraphs>
  <Slides>35</Slides>
  <Notes>0</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3</vt:i4>
      </vt:variant>
      <vt:variant>
        <vt:lpstr>Nadpisy snímků</vt:lpstr>
      </vt:variant>
      <vt:variant>
        <vt:i4>35</vt:i4>
      </vt:variant>
    </vt:vector>
  </HeadingPairs>
  <TitlesOfParts>
    <vt:vector size="45" baseType="lpstr">
      <vt:lpstr>Times New Roman</vt:lpstr>
      <vt:lpstr>Arial</vt:lpstr>
      <vt:lpstr>Calibri</vt:lpstr>
      <vt:lpstr>Symbol</vt:lpstr>
      <vt:lpstr>ArialMT</vt:lpstr>
      <vt:lpstr>Arial-BoldMT</vt:lpstr>
      <vt:lpstr>Default Design</vt:lpstr>
      <vt:lpstr>Rastrový obrázek</vt:lpstr>
      <vt:lpstr>Dokument aplikace Microsoft Word</vt:lpstr>
      <vt:lpstr>Microsoft Equation 3.0</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lpstr>Snímek 29</vt:lpstr>
      <vt:lpstr>Snímek 30</vt:lpstr>
      <vt:lpstr>Snímek 31</vt:lpstr>
      <vt:lpstr>Snímek 32</vt:lpstr>
      <vt:lpstr>Snímek 33</vt:lpstr>
      <vt:lpstr>Snímek 34</vt:lpstr>
      <vt:lpstr>Snímek 35</vt:lpstr>
    </vt:vector>
  </TitlesOfParts>
  <Company>Noname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Noname</dc:creator>
  <cp:lastModifiedBy>jakub</cp:lastModifiedBy>
  <cp:revision>61</cp:revision>
  <dcterms:created xsi:type="dcterms:W3CDTF">2005-10-21T20:12:35Z</dcterms:created>
  <dcterms:modified xsi:type="dcterms:W3CDTF">2014-12-30T20:58:50Z</dcterms:modified>
</cp:coreProperties>
</file>